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76" r:id="rId1"/>
  </p:sldMasterIdLst>
  <p:notesMasterIdLst>
    <p:notesMasterId r:id="rId52"/>
  </p:notesMasterIdLst>
  <p:sldIdLst>
    <p:sldId id="256" r:id="rId2"/>
    <p:sldId id="5623" r:id="rId3"/>
    <p:sldId id="271" r:id="rId4"/>
    <p:sldId id="2139117993" r:id="rId5"/>
    <p:sldId id="2139118010" r:id="rId6"/>
    <p:sldId id="2139118011" r:id="rId7"/>
    <p:sldId id="2139117992" r:id="rId8"/>
    <p:sldId id="2139118037" r:id="rId9"/>
    <p:sldId id="2139117997" r:id="rId10"/>
    <p:sldId id="2139118004" r:id="rId11"/>
    <p:sldId id="2139118005" r:id="rId12"/>
    <p:sldId id="2139118028" r:id="rId13"/>
    <p:sldId id="2139118021" r:id="rId14"/>
    <p:sldId id="2139118022" r:id="rId15"/>
    <p:sldId id="2139118023" r:id="rId16"/>
    <p:sldId id="2139118024" r:id="rId17"/>
    <p:sldId id="2139118027" r:id="rId18"/>
    <p:sldId id="2139118029" r:id="rId19"/>
    <p:sldId id="2139118030" r:id="rId20"/>
    <p:sldId id="2139118033" r:id="rId21"/>
    <p:sldId id="2139118031" r:id="rId22"/>
    <p:sldId id="2139118032" r:id="rId23"/>
    <p:sldId id="2139118019" r:id="rId24"/>
    <p:sldId id="2139118034" r:id="rId25"/>
    <p:sldId id="2139118020" r:id="rId26"/>
    <p:sldId id="2139117998" r:id="rId27"/>
    <p:sldId id="2139118001" r:id="rId28"/>
    <p:sldId id="2139118000" r:id="rId29"/>
    <p:sldId id="2139118007" r:id="rId30"/>
    <p:sldId id="2139118006" r:id="rId31"/>
    <p:sldId id="2139118008" r:id="rId32"/>
    <p:sldId id="2139118017" r:id="rId33"/>
    <p:sldId id="2139118018" r:id="rId34"/>
    <p:sldId id="2139118039" r:id="rId35"/>
    <p:sldId id="2139118014" r:id="rId36"/>
    <p:sldId id="2139118012" r:id="rId37"/>
    <p:sldId id="2139118025" r:id="rId38"/>
    <p:sldId id="2139118013" r:id="rId39"/>
    <p:sldId id="2139118015" r:id="rId40"/>
    <p:sldId id="2139118016" r:id="rId41"/>
    <p:sldId id="2139118002" r:id="rId42"/>
    <p:sldId id="2139118035" r:id="rId43"/>
    <p:sldId id="2139118036" r:id="rId44"/>
    <p:sldId id="5591" r:id="rId45"/>
    <p:sldId id="2139117996" r:id="rId46"/>
    <p:sldId id="2139118003" r:id="rId47"/>
    <p:sldId id="5628" r:id="rId48"/>
    <p:sldId id="5592" r:id="rId49"/>
    <p:sldId id="2139117989" r:id="rId50"/>
    <p:sldId id="2139118038" r:id="rId51"/>
  </p:sldIdLst>
  <p:sldSz cx="24384000" cy="1371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9AA0A6"/>
          </p15:clr>
        </p15:guide>
        <p15:guide id="2" pos="76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0971"/>
  </p:normalViewPr>
  <p:slideViewPr>
    <p:cSldViewPr snapToGrid="0">
      <p:cViewPr varScale="1">
        <p:scale>
          <a:sx n="57" d="100"/>
          <a:sy n="57" d="100"/>
        </p:scale>
        <p:origin x="256" y="20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democratising-machine-learning-with-h2o-7f2f79e10e3f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h2o.ai/sparkling-water/3.0/latest-stable/booklet/SparklingWaterBooklet.pdf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8" name="Google Shape;20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7669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ja-JP" dirty="0"/>
              <a:t>Internal doc:</a:t>
            </a:r>
          </a:p>
          <a:p>
            <a:r>
              <a:rPr kumimoji="1" lang="en" altLang="ja-JP" dirty="0"/>
              <a:t>https://</a:t>
            </a:r>
            <a:r>
              <a:rPr kumimoji="1" lang="en" altLang="ja-JP" dirty="0" err="1"/>
              <a:t>docs.google.com</a:t>
            </a:r>
            <a:r>
              <a:rPr kumimoji="1" lang="en" altLang="ja-JP" dirty="0"/>
              <a:t>/document/d/1Si7_OzqLWRIpoQ7lCRbXvtAL3JSub-CgVx47EtlYGLg/edit</a:t>
            </a:r>
          </a:p>
          <a:p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981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" altLang="ja-JP" sz="1400" dirty="0">
                <a:hlinkClick r:id="rId3"/>
              </a:rPr>
              <a:t>https://towardsdatascience.com/democratising-machine-learning-with-h2o-7f2f79e10e3f</a:t>
            </a:r>
            <a:endParaRPr lang="en" altLang="ja-JP" sz="1400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ja-JP" sz="1400" dirty="0"/>
              <a:t>Booklet: </a:t>
            </a:r>
            <a:r>
              <a:rPr lang="en-US" altLang="ja-JP" sz="1400" dirty="0">
                <a:hlinkClick r:id="rId4"/>
              </a:rPr>
              <a:t>https://docs.h2o.ai/sparkling-water/3.0/latest-stable/booklet/SparklingWaterBooklet.pdf</a:t>
            </a:r>
            <a:endParaRPr lang="en-US" altLang="ja-JP" sz="1400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5924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5178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8952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2619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1" lang="ja-JP" altLang="en-US"/>
              <a:t>注：</a:t>
            </a:r>
            <a:r>
              <a:rPr lang="en-US" altLang="ja-JP" sz="1400" dirty="0">
                <a:solidFill>
                  <a:srgbClr val="FF0000"/>
                </a:solidFill>
              </a:rPr>
              <a:t>Word2Vec</a:t>
            </a:r>
            <a:r>
              <a:rPr lang="ja-JP" altLang="en-US" sz="1400">
                <a:solidFill>
                  <a:srgbClr val="FF0000"/>
                </a:solidFill>
              </a:rPr>
              <a:t>は</a:t>
            </a:r>
            <a:r>
              <a:rPr lang="en-US" altLang="ja-JP" sz="1400" dirty="0">
                <a:solidFill>
                  <a:srgbClr val="FF0000"/>
                </a:solidFill>
              </a:rPr>
              <a:t>String</a:t>
            </a:r>
            <a:r>
              <a:rPr lang="ja-JP" altLang="en-US" sz="1400">
                <a:solidFill>
                  <a:srgbClr val="FF0000"/>
                </a:solidFill>
              </a:rPr>
              <a:t>でないといけない</a:t>
            </a: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976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1" lang="en-US" altLang="ja-JP" dirty="0"/>
              <a:t>Flow</a:t>
            </a:r>
            <a:r>
              <a:rPr kumimoji="1" lang="ja-JP" altLang="en-US"/>
              <a:t>からは</a:t>
            </a:r>
            <a:r>
              <a:rPr lang="en-US" altLang="ja-JP" sz="1400" dirty="0"/>
              <a:t>Target Encoding</a:t>
            </a:r>
            <a:r>
              <a:rPr lang="ja-JP" altLang="en-US" sz="1400"/>
              <a:t>はできなさそう</a:t>
            </a:r>
            <a:endParaRPr lang="en-US" altLang="ja-JP" sz="1400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1" lang="en" altLang="ja-JP" dirty="0" err="1"/>
              <a:t>monotone_constraints</a:t>
            </a:r>
            <a:r>
              <a:rPr kumimoji="1" lang="ja-JP" altLang="en-US"/>
              <a:t>、</a:t>
            </a:r>
            <a:r>
              <a:rPr lang="en-US" altLang="ja-JP" sz="1400" dirty="0" err="1"/>
              <a:t>balance_classes</a:t>
            </a:r>
            <a:r>
              <a:rPr kumimoji="1" lang="ja-JP" altLang="en-US"/>
              <a:t>といった設定もある</a:t>
            </a:r>
          </a:p>
        </p:txBody>
      </p:sp>
    </p:spTree>
    <p:extLst>
      <p:ext uri="{BB962C8B-B14F-4D97-AF65-F5344CB8AC3E}">
        <p14:creationId xmlns:p14="http://schemas.microsoft.com/office/powerpoint/2010/main" val="2846175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58937" y="-35715"/>
            <a:ext cx="24525496" cy="13795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 descr="Google Shape;244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90936" y="419926"/>
            <a:ext cx="889001" cy="889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2001447" y="130810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18590150" y="-35650"/>
            <a:ext cx="5876400" cy="5814300"/>
          </a:xfrm>
          <a:prstGeom prst="rtTriangle">
            <a:avLst/>
          </a:prstGeom>
          <a:solidFill>
            <a:srgbClr val="1616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16;p2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04175" y="690877"/>
            <a:ext cx="1888185" cy="1888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2O AI Hybrid Cloud">
  <p:cSld name="H2O AI Hybrid Cloud">
    <p:bg>
      <p:bgPr>
        <a:gradFill>
          <a:gsLst>
            <a:gs pos="0">
              <a:srgbClr val="252627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 descr="Google Shape;26;p6"/>
          <p:cNvPicPr preferRelativeResize="0"/>
          <p:nvPr/>
        </p:nvPicPr>
        <p:blipFill rotWithShape="1">
          <a:blip r:embed="rId2">
            <a:alphaModFix amt="59800"/>
          </a:blip>
          <a:srcRect l="52745" r="6276" b="47944"/>
          <a:stretch/>
        </p:blipFill>
        <p:spPr>
          <a:xfrm flipH="1">
            <a:off x="-7619" y="6546597"/>
            <a:ext cx="24347483" cy="716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 descr="Google Shape;2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90936" y="419926"/>
            <a:ext cx="889002" cy="889002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/>
          <p:nvPr/>
        </p:nvSpPr>
        <p:spPr>
          <a:xfrm>
            <a:off x="21339875" y="13123873"/>
            <a:ext cx="2530201" cy="38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Hind"/>
              <a:buNone/>
            </a:pPr>
            <a:r>
              <a:rPr lang="en-US" sz="16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12011393" y="12819075"/>
            <a:ext cx="368574" cy="36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2O AI Hybrid Cloud 1">
  <p:cSld name="H2O AI Hybrid Cloud_2">
    <p:bg>
      <p:bgPr>
        <a:gradFill>
          <a:gsLst>
            <a:gs pos="0">
              <a:srgbClr val="252627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9" descr="Google Shape;26;p6"/>
          <p:cNvPicPr preferRelativeResize="0"/>
          <p:nvPr/>
        </p:nvPicPr>
        <p:blipFill rotWithShape="1">
          <a:blip r:embed="rId2">
            <a:alphaModFix amt="59800"/>
          </a:blip>
          <a:srcRect l="52747" r="6273" b="47943"/>
          <a:stretch/>
        </p:blipFill>
        <p:spPr>
          <a:xfrm flipH="1">
            <a:off x="-7617" y="6546597"/>
            <a:ext cx="24347481" cy="716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 descr="Google Shape;2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90936" y="419926"/>
            <a:ext cx="889002" cy="88900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/>
        </p:nvSpPr>
        <p:spPr>
          <a:xfrm>
            <a:off x="21339875" y="13123873"/>
            <a:ext cx="25302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Hind"/>
              <a:buNone/>
            </a:pPr>
            <a:r>
              <a:rPr lang="en-US" sz="16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12011393" y="12819075"/>
            <a:ext cx="3687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None/>
              <a:defRPr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1" name="Google Shape;6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680950">
            <a:off x="-2121436" y="5457114"/>
            <a:ext cx="17343523" cy="9755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ke">
  <p:cSld name="Mak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1" descr="Google Shape;3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990936" y="419926"/>
            <a:ext cx="889002" cy="88900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/>
          <p:nvPr/>
        </p:nvSpPr>
        <p:spPr>
          <a:xfrm>
            <a:off x="21339875" y="13123873"/>
            <a:ext cx="2530201" cy="38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Hind"/>
              <a:buNone/>
            </a:pPr>
            <a:r>
              <a:rPr lang="en-US" sz="16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enefits">
  <p:cSld name="Benefits">
    <p:bg>
      <p:bgPr>
        <a:solidFill>
          <a:srgbClr val="161616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/>
          <p:nvPr/>
        </p:nvSpPr>
        <p:spPr>
          <a:xfrm>
            <a:off x="21960575" y="-97750"/>
            <a:ext cx="1147200" cy="13823400"/>
          </a:xfrm>
          <a:prstGeom prst="rect">
            <a:avLst/>
          </a:prstGeom>
          <a:solidFill>
            <a:srgbClr val="FEC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217375" y="-97950"/>
            <a:ext cx="2166625" cy="1382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 descr="Google Shape;14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90936" y="419926"/>
            <a:ext cx="889001" cy="889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/>
          <p:nvPr/>
        </p:nvSpPr>
        <p:spPr>
          <a:xfrm>
            <a:off x="18952275" y="13140808"/>
            <a:ext cx="2530201" cy="38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F9F9D"/>
              </a:buClr>
              <a:buSzPts val="1600"/>
              <a:buFont typeface="Hind"/>
              <a:buNone/>
            </a:pPr>
            <a:r>
              <a:rPr lang="en-US" sz="1600" b="0" i="0" u="none" strike="noStrike" cap="none">
                <a:solidFill>
                  <a:srgbClr val="9F9F9D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sldNum" idx="12"/>
          </p:nvPr>
        </p:nvSpPr>
        <p:spPr>
          <a:xfrm>
            <a:off x="12001447" y="130861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enefits 1">
  <p:cSld name="Benefits_1">
    <p:bg>
      <p:bgPr>
        <a:solidFill>
          <a:srgbClr val="161616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 descr="Google Shape;14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90936" y="419926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/>
        </p:nvSpPr>
        <p:spPr>
          <a:xfrm>
            <a:off x="18952275" y="13140808"/>
            <a:ext cx="25302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F9F9D"/>
              </a:buClr>
              <a:buSzPts val="1600"/>
              <a:buFont typeface="Hind"/>
              <a:buNone/>
            </a:pPr>
            <a:r>
              <a:rPr lang="en-US" sz="1600" b="0" i="0" u="none" strike="noStrike" cap="none">
                <a:solidFill>
                  <a:srgbClr val="9F9F9D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ldNum" idx="12"/>
          </p:nvPr>
        </p:nvSpPr>
        <p:spPr>
          <a:xfrm>
            <a:off x="12001447" y="130861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E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Montserrat"/>
              <a:buNone/>
              <a:defRPr sz="5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Montserrat"/>
              <a:buNone/>
              <a:defRPr sz="5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Montserrat"/>
              <a:buNone/>
              <a:defRPr sz="5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Montserrat"/>
              <a:buNone/>
              <a:defRPr sz="5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Montserrat"/>
              <a:buNone/>
              <a:defRPr sz="5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Montserrat"/>
              <a:buNone/>
              <a:defRPr sz="5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Montserrat"/>
              <a:buNone/>
              <a:defRPr sz="5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Montserrat"/>
              <a:buNone/>
              <a:defRPr sz="5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Montserrat"/>
              <a:buNone/>
              <a:defRPr sz="5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219200" y="0"/>
            <a:ext cx="21945600" cy="283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Montserrat"/>
              <a:buNone/>
              <a:defRPr sz="1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Montserrat"/>
              <a:buNone/>
              <a:defRPr sz="1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Montserrat"/>
              <a:buNone/>
              <a:defRPr sz="1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Montserrat"/>
              <a:buNone/>
              <a:defRPr sz="1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Montserrat"/>
              <a:buNone/>
              <a:defRPr sz="1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Montserrat"/>
              <a:buNone/>
              <a:defRPr sz="1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Montserrat"/>
              <a:buNone/>
              <a:defRPr sz="1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Montserrat"/>
              <a:buNone/>
              <a:defRPr sz="1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Montserrat"/>
              <a:buNone/>
              <a:defRPr sz="1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8" name="Google Shape;8;p1" descr="Google Shape;21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990936" y="419926"/>
            <a:ext cx="889002" cy="88900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21339875" y="13123873"/>
            <a:ext cx="2530201" cy="38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Hind"/>
              <a:buNone/>
            </a:pPr>
            <a:r>
              <a:rPr lang="en-US" sz="1600" b="0" i="0" u="none" strike="noStrike" cap="none">
                <a:solidFill>
                  <a:srgbClr val="4D4D4D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7" r:id="rId4"/>
    <p:sldLayoutId id="2147483662" r:id="rId5"/>
    <p:sldLayoutId id="214748366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h2o.ai/h2o/latest-stable/h2o-docs/welcome.html#java-requirements" TargetMode="External"/><Relationship Id="rId5" Type="http://schemas.openxmlformats.org/officeDocument/2006/relationships/hyperlink" Target="http://localhost:54321/" TargetMode="External"/><Relationship Id="rId4" Type="http://schemas.openxmlformats.org/officeDocument/2006/relationships/hyperlink" Target="https://h2o-release.s3.amazonaws.com/h2o/rel-zumbo/2/index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h2o.ai/h2o/latest-stable/h2o-docs/flow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h2o.ai/h2o/latest-stable/h2o-docs/admissible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h2o.ai/h2o/latest-stable/h2o-docs/flow.html#building-models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ocs.h2o.ai/h2o/latest-stable/h2o-docs/flow.html#using-grid-search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ocs.h2o.ai/h2o/latest-stable/h2o-docs/flow.html#viewing-models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h2o.ai/h2o/latest-stable/h2o-docs/flow.html#run-auto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h2o-release.s3.amazonaws.com/h2o/rel-zumbo/2/index.html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h2o.ai/h2o/latest-stable/h2o-py/docs/index.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docs.h2o.ai/h2o/latest-stable/h2o-docs/starting-h2o.html#from-python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sv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jpeg"/><Relationship Id="rId9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kismd/H2O_3_Tutorial/blob/master/examples_python/Quick_Demo.ipynb" TargetMode="External"/><Relationship Id="rId2" Type="http://schemas.openxmlformats.org/officeDocument/2006/relationships/hyperlink" Target="https://github.com/yukismd/H2O_3_Tutorial/tree/master/examples_python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2oai/h2o-tutorials/tree/master/tutorials/sklearn-integration" TargetMode="External"/><Relationship Id="rId2" Type="http://schemas.openxmlformats.org/officeDocument/2006/relationships/hyperlink" Target="https://docs.h2o.ai/h2o/latest-stable/h2o-docs/h2o-client.html#sklearn-support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h2o-release.s3.amazonaws.com/h2o/rel-zumbo/2/index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kismd/H2O_3_Tutorial/blob/master/examples_r/Quick_Demo.R" TargetMode="External"/><Relationship Id="rId2" Type="http://schemas.openxmlformats.org/officeDocument/2006/relationships/hyperlink" Target="https://github.com/yukismd/H2O_3_Tutorial/tree/master/examples_r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h2o.ai/h2o/latest-stable/h2o-docs/data-science/algo-params/missing_values_handling.html" TargetMode="External"/><Relationship Id="rId2" Type="http://schemas.openxmlformats.org/officeDocument/2006/relationships/hyperlink" Target="https://docs.h2o.ai/h2o/latest-stable/h2o-docs/data-science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h2o.ai/h2o/latest-stable/h2o-docs/data-science/algo-params/categorical_encoding.html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0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hyperlink" Target="https://docs.h2o.ai/h2o/latest-stable/h2o-docs/cross-validation.html" TargetMode="Externa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h2o.ai/h2o/latest-stable/h2o-docs/variable-importance.html" TargetMode="Externa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kismd/H2O_3_Tutorial/blob/master/examples_python/model_explain.ipynb" TargetMode="External"/><Relationship Id="rId2" Type="http://schemas.openxmlformats.org/officeDocument/2006/relationships/hyperlink" Target="https://docs.h2o.ai/h2o/latest-stable/h2o-docs/explain.html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h2o.ai/h2o/latest-stable/h2o-docs/data-science.html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kismd/H2O_3_Tutorial/tree/master/scoring/python" TargetMode="External"/><Relationship Id="rId2" Type="http://schemas.openxmlformats.org/officeDocument/2006/relationships/hyperlink" Target="https://github.com/yukismd/H2O_3_Tutorial/tree/master/scoring/java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cs.h2o.ai/h2o/latest-stable/h2o-docs/save-and-load-model.html" TargetMode="External"/><Relationship Id="rId4" Type="http://schemas.openxmlformats.org/officeDocument/2006/relationships/hyperlink" Target="https://docs.h2o.ai/h2o/latest-stable/h2o-docs/productionizing.html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docs.h2o.ai/enterprise-steam/latest-stable/docs/user-docs/h2o-kubernetes.html" TargetMode="Externa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hyperlink" Target="https://github.com/h2oai/haic-tutorials/blob/main/4%20H2O-3:%20Distributed%20ML.ipynb" TargetMode="External"/><Relationship Id="rId7" Type="http://schemas.openxmlformats.org/officeDocument/2006/relationships/image" Target="../media/image66.svg"/><Relationship Id="rId2" Type="http://schemas.openxmlformats.org/officeDocument/2006/relationships/hyperlink" Target="https://github.com/yukismd/H2O_AI_Cloud/tree/main/client_acces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8.png"/><Relationship Id="rId4" Type="http://schemas.openxmlformats.org/officeDocument/2006/relationships/image" Target="../media/image64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h2o.ai/h2o/latest-stable/h2o-docs/downloading.html#downloading-installing-h2o" TargetMode="External"/><Relationship Id="rId2" Type="http://schemas.openxmlformats.org/officeDocument/2006/relationships/hyperlink" Target="https://docs.h2o.ai/h2o/latest-stable/h2o-docs/welcome.html#requirements" TargetMode="Externa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h2o.ai/h2o/latest-stable/h2o-py/docs/index.html" TargetMode="External"/><Relationship Id="rId2" Type="http://schemas.openxmlformats.org/officeDocument/2006/relationships/hyperlink" Target="https://docs.h2o.ai/h2o/latest-stable/h2o-docs/index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cs.h2o.ai/sw/index.html" TargetMode="External"/><Relationship Id="rId4" Type="http://schemas.openxmlformats.org/officeDocument/2006/relationships/hyperlink" Target="https://docs.h2o.ai/h2o/latest-stable/h2o-r/docs/index.html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h2o.ai/blog/anomaly-detection-with-isolation-forests-using-h2o/" TargetMode="External"/><Relationship Id="rId3" Type="http://schemas.openxmlformats.org/officeDocument/2006/relationships/hyperlink" Target="https://h2o.ai/blog/h2o-release-3-36-zorn/" TargetMode="External"/><Relationship Id="rId7" Type="http://schemas.openxmlformats.org/officeDocument/2006/relationships/hyperlink" Target="https://h2o.ai/blog/h2o-3-improvements-from-two-university-projects/" TargetMode="External"/><Relationship Id="rId12" Type="http://schemas.openxmlformats.org/officeDocument/2006/relationships/hyperlink" Target="https://h2o.ai/blog/sparkling-water-3-30-0-3-is-out/" TargetMode="External"/><Relationship Id="rId2" Type="http://schemas.openxmlformats.org/officeDocument/2006/relationships/hyperlink" Target="https://h2o.ai/blog/getting-started-with-h2o-using-flow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2o.ai/blog/parallel-grid-search-in-h2o/" TargetMode="External"/><Relationship Id="rId11" Type="http://schemas.openxmlformats.org/officeDocument/2006/relationships/hyperlink" Target="https://h2o.ai/blog/a-deep-dive-into-h2os-automl/" TargetMode="External"/><Relationship Id="rId5" Type="http://schemas.openxmlformats.org/officeDocument/2006/relationships/hyperlink" Target="https://h2o.ai/blog/visualizing-large-datasets-with-h2o-3/" TargetMode="External"/><Relationship Id="rId10" Type="http://schemas.openxmlformats.org/officeDocument/2006/relationships/hyperlink" Target="https://h2o.ai/blog/importing-inspecting-and-scoring-with-mojo-models-inside-h2o/" TargetMode="External"/><Relationship Id="rId4" Type="http://schemas.openxmlformats.org/officeDocument/2006/relationships/hyperlink" Target="https://h2o.ai/blog/h2o-release-3-34-zizler/" TargetMode="External"/><Relationship Id="rId9" Type="http://schemas.openxmlformats.org/officeDocument/2006/relationships/hyperlink" Target="https://h2o.ai/blog/xgboost-in-h2o-machine-learning-platfor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h2o.ai/h2o/latest-stable/h2o-docs/automl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zilard/benchm-ml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hyperlink" Target="https://docs.h2o.ai/sw/index.html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h2o.ai/sparkling-water/3.2/latest-stable/doc/index.html" TargetMode="External"/><Relationship Id="rId3" Type="http://schemas.openxmlformats.org/officeDocument/2006/relationships/hyperlink" Target="https://tutorialcrawler.com/ubuntu-debian/ubuntu-20-04%E3%81%ABapache-spark%E3%82%92%E3%82%A4%E3%83%B3%E3%82%B9%E3%83%88%E3%83%BC%E3%83%AB%E3%81%99%E3%82%8B%E6%96%B9%E6%B3%95/" TargetMode="External"/><Relationship Id="rId7" Type="http://schemas.openxmlformats.org/officeDocument/2006/relationships/hyperlink" Target="https://docs.h2o.ai/sw/index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park.apache.org/docs/latest/" TargetMode="External"/><Relationship Id="rId5" Type="http://schemas.openxmlformats.org/officeDocument/2006/relationships/hyperlink" Target="https://spark.apache.org/downloads.html" TargetMode="External"/><Relationship Id="rId4" Type="http://schemas.openxmlformats.org/officeDocument/2006/relationships/hyperlink" Target="https://s3.amazonaws.com/h2o-release/sparkling-water/spark-3.2/3.36.1.4-1-3.2/index.html" TargetMode="External"/><Relationship Id="rId9" Type="http://schemas.openxmlformats.org/officeDocument/2006/relationships/hyperlink" Target="https://spark.apache.org/docs/3.2.2/api/python/index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5BBE19-1895-8142-ABDB-EA72405DC0AD}"/>
              </a:ext>
            </a:extLst>
          </p:cNvPr>
          <p:cNvSpPr/>
          <p:nvPr/>
        </p:nvSpPr>
        <p:spPr>
          <a:xfrm>
            <a:off x="5937288" y="5111436"/>
            <a:ext cx="125094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9600" b="1" dirty="0">
                <a:latin typeface="+mj-lt"/>
              </a:rPr>
              <a:t>H2O-3 Training</a:t>
            </a:r>
          </a:p>
        </p:txBody>
      </p:sp>
      <p:pic>
        <p:nvPicPr>
          <p:cNvPr id="3" name="Picture 4" descr="H2O AutoML">
            <a:extLst>
              <a:ext uri="{FF2B5EF4-FFF2-40B4-BE49-F238E27FC236}">
                <a16:creationId xmlns:a16="http://schemas.microsoft.com/office/drawing/2014/main" id="{035D4743-27D5-54DD-71BB-F58C07B2B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200" y="350243"/>
            <a:ext cx="2319873" cy="250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「h2o ai logo」の画像検索結果">
            <a:extLst>
              <a:ext uri="{FF2B5EF4-FFF2-40B4-BE49-F238E27FC236}">
                <a16:creationId xmlns:a16="http://schemas.microsoft.com/office/drawing/2014/main" id="{BEE45F72-45D9-E4A0-4FFD-1C05FF05C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15" y="350244"/>
            <a:ext cx="2500463" cy="250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グラフィカル ユーザー インターフェイス, アプリケーション, Teams&#10;&#10;自動的に生成された説明">
            <a:extLst>
              <a:ext uri="{FF2B5EF4-FFF2-40B4-BE49-F238E27FC236}">
                <a16:creationId xmlns:a16="http://schemas.microsoft.com/office/drawing/2014/main" id="{0B47CD4E-FAD6-C79E-414A-3B8ADC19F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483" y="3360701"/>
            <a:ext cx="13790341" cy="722988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>
                <a:latin typeface="+mj-lt"/>
              </a:rPr>
              <a:t>インストール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419922" y="2214379"/>
            <a:ext cx="2154415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200" dirty="0"/>
              <a:t>DL</a:t>
            </a:r>
            <a:r>
              <a:rPr lang="ja-JP" altLang="en-US" sz="3200"/>
              <a:t>ページ：</a:t>
            </a:r>
            <a:r>
              <a:rPr lang="en" altLang="ja-JP" sz="3200" dirty="0">
                <a:hlinkClick r:id="rId4"/>
              </a:rPr>
              <a:t>https://h2o-release.s3.amazonaws.com/h2o/rel-zumbo/2/index.html</a:t>
            </a:r>
            <a:endParaRPr lang="en" altLang="ja-JP" sz="3200" dirty="0"/>
          </a:p>
          <a:p>
            <a:pPr>
              <a:spcBef>
                <a:spcPts val="600"/>
              </a:spcBef>
            </a:pPr>
            <a:endParaRPr lang="en-US" altLang="ja-JP" sz="3200" dirty="0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799529F1-D923-DCE0-F15C-5387BD0AC8F2}"/>
              </a:ext>
            </a:extLst>
          </p:cNvPr>
          <p:cNvSpPr/>
          <p:nvPr/>
        </p:nvSpPr>
        <p:spPr>
          <a:xfrm>
            <a:off x="2587078" y="5996445"/>
            <a:ext cx="1851103" cy="471262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8465D330-F11A-B1C5-C815-F5F2AC33FEB3}"/>
              </a:ext>
            </a:extLst>
          </p:cNvPr>
          <p:cNvSpPr/>
          <p:nvPr/>
        </p:nvSpPr>
        <p:spPr>
          <a:xfrm>
            <a:off x="7712922" y="6600067"/>
            <a:ext cx="2310309" cy="803056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835242-E608-2152-DD37-D1616066DE9E}"/>
              </a:ext>
            </a:extLst>
          </p:cNvPr>
          <p:cNvSpPr txBox="1"/>
          <p:nvPr/>
        </p:nvSpPr>
        <p:spPr>
          <a:xfrm>
            <a:off x="16325385" y="8978636"/>
            <a:ext cx="7582829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/>
              <a:t>DL</a:t>
            </a:r>
            <a:r>
              <a:rPr lang="ja-JP" altLang="en-US" sz="2000"/>
              <a:t>後、フォルダを解凍し、</a:t>
            </a:r>
            <a:r>
              <a:rPr lang="en-US" altLang="ja-JP" sz="2000" dirty="0"/>
              <a:t>jar</a:t>
            </a:r>
            <a:r>
              <a:rPr lang="ja-JP" altLang="en-US" sz="2000"/>
              <a:t>ファイルを実行（</a:t>
            </a:r>
            <a:r>
              <a:rPr lang="en-US" altLang="ja-JP" sz="2000" dirty="0"/>
              <a:t>$java –jar h2o.jar</a:t>
            </a:r>
            <a:r>
              <a:rPr lang="ja-JP" altLang="en-US" sz="2000"/>
              <a:t>）（</a:t>
            </a:r>
            <a:r>
              <a:rPr lang="en-US" altLang="ja-JP" sz="2000" dirty="0"/>
              <a:t>Java</a:t>
            </a:r>
            <a:r>
              <a:rPr lang="ja-JP" altLang="en-US" sz="2000"/>
              <a:t>が必要）</a:t>
            </a:r>
            <a:endParaRPr lang="en-US" altLang="ja-JP" sz="20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/>
              <a:t>H2O-3</a:t>
            </a:r>
            <a:r>
              <a:rPr lang="ja-JP" altLang="en-US" sz="2000"/>
              <a:t>の開始後、</a:t>
            </a:r>
            <a:r>
              <a:rPr lang="en" altLang="ja-JP" sz="2000" dirty="0">
                <a:hlinkClick r:id="rId5"/>
              </a:rPr>
              <a:t>http://localhost:54321</a:t>
            </a:r>
            <a:r>
              <a:rPr lang="ja-JP" altLang="en-US" sz="2000"/>
              <a:t>、もしくは実行サーバのアドレスへブラウザからアクセス</a:t>
            </a:r>
            <a:endParaRPr lang="en-US" altLang="ja-JP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BF5D9C0-85C1-636B-29F5-4F1820096EBB}"/>
              </a:ext>
            </a:extLst>
          </p:cNvPr>
          <p:cNvSpPr txBox="1"/>
          <p:nvPr/>
        </p:nvSpPr>
        <p:spPr>
          <a:xfrm>
            <a:off x="1977483" y="13064643"/>
            <a:ext cx="12195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/>
              <a:t>Java</a:t>
            </a:r>
            <a:r>
              <a:rPr lang="ja-JP" altLang="en-US" sz="1800"/>
              <a:t>の</a:t>
            </a:r>
            <a:r>
              <a:rPr lang="en-US" altLang="ja-JP" sz="1800" dirty="0"/>
              <a:t>Requirements</a:t>
            </a:r>
            <a:r>
              <a:rPr lang="ja-JP" altLang="en-US" sz="1800"/>
              <a:t>に関して：</a:t>
            </a:r>
            <a:r>
              <a:rPr lang="en-US" altLang="ja-JP" sz="1800" dirty="0"/>
              <a:t> </a:t>
            </a:r>
            <a:r>
              <a:rPr lang="ja-JP" altLang="en-US" sz="1800">
                <a:hlinkClick r:id="rId6"/>
              </a:rPr>
              <a:t>https://docs.h2o.ai/h2o/latest-stable/h2o-docs/welcome.html#java-requirements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1662648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Flow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216BCAD-977B-F57C-93BC-E296A436B544}"/>
              </a:ext>
            </a:extLst>
          </p:cNvPr>
          <p:cNvSpPr txBox="1"/>
          <p:nvPr/>
        </p:nvSpPr>
        <p:spPr>
          <a:xfrm>
            <a:off x="9413422" y="11166463"/>
            <a:ext cx="5419493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000" u="sng" dirty="0"/>
              <a:t>Sidebar</a:t>
            </a:r>
          </a:p>
          <a:p>
            <a:pPr>
              <a:spcBef>
                <a:spcPts val="600"/>
              </a:spcBef>
            </a:pP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Outline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実行中の</a:t>
            </a:r>
            <a:r>
              <a:rPr lang="en-US" altLang="ja-JP" sz="2000" dirty="0"/>
              <a:t>Flow</a:t>
            </a:r>
            <a:r>
              <a:rPr lang="ja-JP" altLang="en-US" sz="2000"/>
              <a:t>のセルの一覧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Flows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保存済みの</a:t>
            </a:r>
            <a:r>
              <a:rPr lang="en-US" altLang="ja-JP" sz="2000" dirty="0"/>
              <a:t>Flow</a:t>
            </a:r>
            <a:r>
              <a:rPr lang="ja-JP" altLang="en-US" sz="2000"/>
              <a:t>の一覧</a:t>
            </a:r>
            <a:endParaRPr lang="en-US" altLang="ja-JP" sz="2000" dirty="0"/>
          </a:p>
        </p:txBody>
      </p:sp>
      <p:pic>
        <p:nvPicPr>
          <p:cNvPr id="5" name="図 4" descr="グラフィカル ユーザー インターフェイス, テキスト, メール&#10;&#10;自動的に生成された説明">
            <a:extLst>
              <a:ext uri="{FF2B5EF4-FFF2-40B4-BE49-F238E27FC236}">
                <a16:creationId xmlns:a16="http://schemas.microsoft.com/office/drawing/2014/main" id="{EBA2BB50-EE1D-D29D-ADFD-BFF9DD9456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856"/>
          <a:stretch/>
        </p:blipFill>
        <p:spPr>
          <a:xfrm>
            <a:off x="3369710" y="2795282"/>
            <a:ext cx="13068191" cy="7666322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A24E411A-FFF7-6277-92FF-4B30231E12BD}"/>
              </a:ext>
            </a:extLst>
          </p:cNvPr>
          <p:cNvSpPr/>
          <p:nvPr/>
        </p:nvSpPr>
        <p:spPr>
          <a:xfrm>
            <a:off x="3278459" y="4207077"/>
            <a:ext cx="2243008" cy="304876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038D8C1-4F69-506B-6FE2-7F0CA6DBBF5A}"/>
              </a:ext>
            </a:extLst>
          </p:cNvPr>
          <p:cNvSpPr txBox="1"/>
          <p:nvPr/>
        </p:nvSpPr>
        <p:spPr>
          <a:xfrm>
            <a:off x="554168" y="4169916"/>
            <a:ext cx="272429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ja-JP" altLang="en-US" sz="2000"/>
              <a:t>実行中の</a:t>
            </a:r>
            <a:r>
              <a:rPr lang="en-US" altLang="ja-JP" sz="2000" dirty="0"/>
              <a:t>Flow</a:t>
            </a:r>
            <a:r>
              <a:rPr lang="ja-JP" altLang="en-US" sz="2000"/>
              <a:t>の名前</a:t>
            </a:r>
            <a:endParaRPr lang="en-US" altLang="ja-JP" sz="2000" dirty="0"/>
          </a:p>
          <a:p>
            <a:pPr algn="ctr">
              <a:spcBef>
                <a:spcPts val="600"/>
              </a:spcBef>
            </a:pPr>
            <a:r>
              <a:rPr lang="ja-JP" altLang="en-US" sz="2000"/>
              <a:t>（クリックして変更）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ja-JP" altLang="en-US" sz="20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45EB93C-6EC1-241B-3139-9763B05CFA44}"/>
              </a:ext>
            </a:extLst>
          </p:cNvPr>
          <p:cNvSpPr txBox="1"/>
          <p:nvPr/>
        </p:nvSpPr>
        <p:spPr>
          <a:xfrm>
            <a:off x="17619573" y="3731976"/>
            <a:ext cx="5936599" cy="7094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 u="sng"/>
              <a:t>メニュー</a:t>
            </a:r>
            <a:endParaRPr lang="en-US" altLang="ja-JP" sz="2000" u="sng" dirty="0"/>
          </a:p>
          <a:p>
            <a:pPr>
              <a:spcBef>
                <a:spcPts val="600"/>
              </a:spcBef>
            </a:pP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Flow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/>
              <a:t>Flow</a:t>
            </a:r>
            <a:r>
              <a:rPr lang="ja-JP" altLang="en-US" sz="2000"/>
              <a:t>の保存やロード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Cell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コピーや貼り付けなどセルに対するアクション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Data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データのロードや分割など、データに対するアクション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Model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当てはめるモデルの選択や、学習済みモデルのエクスポート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Score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スコアリングの実施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Admin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/>
              <a:t>H2O Cluster</a:t>
            </a:r>
            <a:r>
              <a:rPr lang="ja-JP" altLang="en-US" sz="2000"/>
              <a:t>やメモリ、</a:t>
            </a:r>
            <a:r>
              <a:rPr lang="en-US" altLang="ja-JP" sz="2000" dirty="0"/>
              <a:t>CPU</a:t>
            </a:r>
            <a:r>
              <a:rPr lang="ja-JP" altLang="en-US" sz="2000"/>
              <a:t>の利用状況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Help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キーボードシートカットやドキュメンテーションへのリンク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E98221-610D-11BD-263D-77783F785028}"/>
              </a:ext>
            </a:extLst>
          </p:cNvPr>
          <p:cNvSpPr txBox="1"/>
          <p:nvPr/>
        </p:nvSpPr>
        <p:spPr>
          <a:xfrm>
            <a:off x="738620" y="8249420"/>
            <a:ext cx="2724291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セル（コマンド入力）と実行結果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ja-JP" altLang="en-US" sz="2000"/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A309083B-B9AB-1F09-C5E8-943BF60AAFCF}"/>
              </a:ext>
            </a:extLst>
          </p:cNvPr>
          <p:cNvSpPr/>
          <p:nvPr/>
        </p:nvSpPr>
        <p:spPr>
          <a:xfrm>
            <a:off x="5521466" y="3797552"/>
            <a:ext cx="5374143" cy="304876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9BA0B5FA-DF48-144C-856F-E617C62BE284}"/>
              </a:ext>
            </a:extLst>
          </p:cNvPr>
          <p:cNvSpPr/>
          <p:nvPr/>
        </p:nvSpPr>
        <p:spPr>
          <a:xfrm>
            <a:off x="13167487" y="5034591"/>
            <a:ext cx="3339364" cy="5603670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303B9FF3-5B78-59C7-A6CF-02A2B9922DB6}"/>
              </a:ext>
            </a:extLst>
          </p:cNvPr>
          <p:cNvSpPr/>
          <p:nvPr/>
        </p:nvSpPr>
        <p:spPr>
          <a:xfrm>
            <a:off x="3436616" y="5034590"/>
            <a:ext cx="9476496" cy="5603670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36FCA1A-FDA9-BB7A-F172-481412C34CEA}"/>
              </a:ext>
            </a:extLst>
          </p:cNvPr>
          <p:cNvCxnSpPr/>
          <p:nvPr/>
        </p:nvCxnSpPr>
        <p:spPr>
          <a:xfrm>
            <a:off x="10895609" y="3949990"/>
            <a:ext cx="62326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CBAFB07-7CF2-8B9A-AC2C-4970AC108CBD}"/>
              </a:ext>
            </a:extLst>
          </p:cNvPr>
          <p:cNvSpPr txBox="1"/>
          <p:nvPr/>
        </p:nvSpPr>
        <p:spPr>
          <a:xfrm>
            <a:off x="13767727" y="11933106"/>
            <a:ext cx="9629323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000" b="1" dirty="0"/>
              <a:t>Clips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保存したセル（保存したいセルの横のクリップマークをクリック）の一覧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Help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操作のヘルプや</a:t>
            </a:r>
            <a:r>
              <a:rPr lang="en-US" altLang="ja-JP" sz="2000" dirty="0"/>
              <a:t>Example Flow</a:t>
            </a: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4D9FE29A-ACA2-2D5A-D8A7-EBCD629DF840}"/>
              </a:ext>
            </a:extLst>
          </p:cNvPr>
          <p:cNvCxnSpPr>
            <a:cxnSpLocks/>
          </p:cNvCxnSpPr>
          <p:nvPr/>
        </p:nvCxnSpPr>
        <p:spPr>
          <a:xfrm flipH="1">
            <a:off x="10632558" y="10615958"/>
            <a:ext cx="2894141" cy="8034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6258FFC-4E94-2C01-6AB0-384C1F39D6D7}"/>
              </a:ext>
            </a:extLst>
          </p:cNvPr>
          <p:cNvSpPr txBox="1"/>
          <p:nvPr/>
        </p:nvSpPr>
        <p:spPr>
          <a:xfrm>
            <a:off x="1576040" y="1729977"/>
            <a:ext cx="193436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200"/>
              <a:t>マウス操作で、機械学習モデルの作成を実施</a:t>
            </a:r>
            <a:endParaRPr lang="en-US" altLang="ja-JP" sz="32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BB092E8-4B3B-8F42-5A67-D0E7FF93E28C}"/>
              </a:ext>
            </a:extLst>
          </p:cNvPr>
          <p:cNvSpPr txBox="1"/>
          <p:nvPr/>
        </p:nvSpPr>
        <p:spPr>
          <a:xfrm>
            <a:off x="520209" y="13049254"/>
            <a:ext cx="12199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Document: </a:t>
            </a:r>
            <a:r>
              <a:rPr lang="en-US" altLang="ja-JP" sz="2000" dirty="0">
                <a:hlinkClick r:id="rId4"/>
              </a:rPr>
              <a:t>https://docs.h2o.ai/h2o/latest-stable/h2o-docs/flow.html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748533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Assistance</a:t>
            </a:r>
          </a:p>
        </p:txBody>
      </p:sp>
      <p:pic>
        <p:nvPicPr>
          <p:cNvPr id="5" name="図 4" descr="グラフィカル ユーザー インターフェイス, テキスト, メール&#10;&#10;自動的に生成された説明">
            <a:extLst>
              <a:ext uri="{FF2B5EF4-FFF2-40B4-BE49-F238E27FC236}">
                <a16:creationId xmlns:a16="http://schemas.microsoft.com/office/drawing/2014/main" id="{EBA2BB50-EE1D-D29D-ADFD-BFF9DD945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68" r="54378" b="23340"/>
          <a:stretch/>
        </p:blipFill>
        <p:spPr>
          <a:xfrm>
            <a:off x="2499913" y="3448567"/>
            <a:ext cx="9312945" cy="807874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038D8C1-4F69-506B-6FE2-7F0CA6DBBF5A}"/>
              </a:ext>
            </a:extLst>
          </p:cNvPr>
          <p:cNvSpPr txBox="1"/>
          <p:nvPr/>
        </p:nvSpPr>
        <p:spPr>
          <a:xfrm>
            <a:off x="12905682" y="3500295"/>
            <a:ext cx="10712602" cy="9094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000" b="1" dirty="0" err="1"/>
              <a:t>importFiles</a:t>
            </a:r>
            <a:endParaRPr lang="en-US" altLang="ja-JP" sz="2000" b="1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/>
              <a:t>H2O-3</a:t>
            </a:r>
            <a:r>
              <a:rPr lang="ja-JP" altLang="en-US" sz="2000"/>
              <a:t>実行環境のデータパス、もしくはデータへの</a:t>
            </a:r>
            <a:r>
              <a:rPr lang="en-US" altLang="ja-JP" sz="2000" dirty="0"/>
              <a:t>URL</a:t>
            </a:r>
            <a:r>
              <a:rPr lang="ja-JP" altLang="en-US" sz="2000"/>
              <a:t>を指定し、データのインポートを実施</a:t>
            </a:r>
            <a:endParaRPr lang="en-US" altLang="ja-JP" sz="20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ローカルからサーバへデータをアップロードする場合は、</a:t>
            </a:r>
            <a:r>
              <a:rPr lang="en-US" altLang="ja-JP" sz="2000" dirty="0"/>
              <a:t>”Data”</a:t>
            </a:r>
            <a:r>
              <a:rPr lang="ja-JP" altLang="en-US" sz="2000"/>
              <a:t>メニュー</a:t>
            </a:r>
            <a:r>
              <a:rPr lang="en-US" altLang="ja-JP" sz="2000" dirty="0"/>
              <a:t>&gt;”Upload File..”</a:t>
            </a:r>
            <a:r>
              <a:rPr lang="ja-JP" altLang="en-US" sz="2000"/>
              <a:t>から実施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 err="1"/>
              <a:t>getFrames</a:t>
            </a:r>
            <a:endParaRPr lang="en-US" altLang="ja-JP" sz="2000" b="1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インポートされているデータと、モデル学習過程で作成されたデータの一覧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 err="1"/>
              <a:t>splitFrame</a:t>
            </a:r>
            <a:endParaRPr lang="en-US" altLang="ja-JP" sz="2000" b="1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インポートされているデータの学習</a:t>
            </a:r>
            <a:r>
              <a:rPr lang="en-US" altLang="ja-JP" sz="2000" dirty="0"/>
              <a:t>/</a:t>
            </a:r>
            <a:r>
              <a:rPr lang="ja-JP" altLang="en-US" sz="2000"/>
              <a:t>テストの分割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 err="1"/>
              <a:t>getModels</a:t>
            </a:r>
            <a:endParaRPr lang="en-US" altLang="ja-JP" sz="2000" b="1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学習済みモデルの一覧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 err="1"/>
              <a:t>getGrids</a:t>
            </a:r>
            <a:endParaRPr lang="en-US" altLang="ja-JP" sz="2000" b="1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グリッドサーチを実施したモデルの一覧</a:t>
            </a:r>
            <a:endParaRPr lang="en-US" altLang="ja-JP" sz="2000" b="1" dirty="0"/>
          </a:p>
          <a:p>
            <a:pPr>
              <a:spcBef>
                <a:spcPts val="600"/>
              </a:spcBef>
            </a:pPr>
            <a:r>
              <a:rPr lang="en-US" altLang="ja-JP" sz="2000" b="1" dirty="0" err="1"/>
              <a:t>getPredictions</a:t>
            </a:r>
            <a:endParaRPr lang="en-US" altLang="ja-JP" sz="2000" b="1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各学習済みモデルの予測結果（精度）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 err="1"/>
              <a:t>runAutoML</a:t>
            </a:r>
            <a:endParaRPr lang="en-US" altLang="ja-JP" sz="2000" b="1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 err="1"/>
              <a:t>AutoML</a:t>
            </a:r>
            <a:r>
              <a:rPr lang="ja-JP" altLang="en-US" sz="2000"/>
              <a:t>によるモデル作成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 err="1"/>
              <a:t>buildModel</a:t>
            </a:r>
            <a:endParaRPr lang="en-US" altLang="ja-JP" sz="2000" b="1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アルゴリズムを選択してモデルを作成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 err="1"/>
              <a:t>importModel</a:t>
            </a:r>
            <a:endParaRPr lang="en-US" altLang="ja-JP" sz="2000" b="1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モデルオブジェクト（</a:t>
            </a:r>
            <a:r>
              <a:rPr lang="en-US" altLang="ja-JP" sz="2000" dirty="0"/>
              <a:t>MOJO</a:t>
            </a:r>
            <a:r>
              <a:rPr lang="ja-JP" altLang="en-US" sz="2000"/>
              <a:t>）のインポート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predict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学習済みモデルとデータを選択して予測を実施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3AB387E-8A9B-90BD-2A54-204A019966A8}"/>
              </a:ext>
            </a:extLst>
          </p:cNvPr>
          <p:cNvSpPr txBox="1"/>
          <p:nvPr/>
        </p:nvSpPr>
        <p:spPr>
          <a:xfrm>
            <a:off x="1576040" y="1729977"/>
            <a:ext cx="19343648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200"/>
              <a:t>セルに</a:t>
            </a:r>
            <a:r>
              <a:rPr lang="en-US" altLang="ja-JP" sz="3200" dirty="0"/>
              <a:t>“assist”</a:t>
            </a:r>
            <a:r>
              <a:rPr lang="ja-JP" altLang="en-US" sz="3200"/>
              <a:t>と入力し、実行</a:t>
            </a:r>
            <a:endParaRPr lang="en-US" altLang="ja-JP" sz="3200" dirty="0"/>
          </a:p>
          <a:p>
            <a:pPr>
              <a:spcBef>
                <a:spcPts val="600"/>
              </a:spcBef>
            </a:pPr>
            <a:r>
              <a:rPr lang="en-US" altLang="ja-JP" sz="3200" dirty="0"/>
              <a:t>Flow</a:t>
            </a:r>
            <a:r>
              <a:rPr lang="ja-JP" altLang="en-US" sz="3200"/>
              <a:t>で実施する主な操作をアシスト（コマンド入力なして操作を実行）</a:t>
            </a:r>
            <a:endParaRPr lang="en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679190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Import/Upload </a:t>
            </a:r>
            <a:r>
              <a:rPr lang="ja-JP" altLang="en-US" sz="5400" b="1">
                <a:latin typeface="+mj-lt"/>
              </a:rPr>
              <a:t>データ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B3EC59-03DE-AD89-4439-D5A221BB873E}"/>
              </a:ext>
            </a:extLst>
          </p:cNvPr>
          <p:cNvSpPr txBox="1"/>
          <p:nvPr/>
        </p:nvSpPr>
        <p:spPr>
          <a:xfrm>
            <a:off x="1419922" y="2214379"/>
            <a:ext cx="21544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200"/>
              <a:t>データを</a:t>
            </a:r>
            <a:r>
              <a:rPr lang="en-US" altLang="ja-JP" sz="3200" dirty="0"/>
              <a:t>H2O Cluster</a:t>
            </a:r>
            <a:r>
              <a:rPr lang="ja-JP" altLang="en-US" sz="3200"/>
              <a:t>へ読み込み</a:t>
            </a:r>
            <a:endParaRPr lang="en-US" altLang="ja-JP" sz="3200" dirty="0"/>
          </a:p>
        </p:txBody>
      </p:sp>
      <p:pic>
        <p:nvPicPr>
          <p:cNvPr id="4" name="図 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9ED53E0F-BDFD-CFE9-96BD-61ED8D6F8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161" y="3936701"/>
            <a:ext cx="11692875" cy="512892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0742853-6CA4-40DA-3341-70BEACE33E8B}"/>
              </a:ext>
            </a:extLst>
          </p:cNvPr>
          <p:cNvSpPr txBox="1"/>
          <p:nvPr/>
        </p:nvSpPr>
        <p:spPr>
          <a:xfrm>
            <a:off x="14410574" y="5570481"/>
            <a:ext cx="759026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データへのローカルパスや</a:t>
            </a:r>
            <a:r>
              <a:rPr lang="en-US" altLang="ja-JP" sz="2000" dirty="0"/>
              <a:t>URL</a:t>
            </a:r>
            <a:r>
              <a:rPr lang="ja-JP" altLang="en-US" sz="2000"/>
              <a:t>を指定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E1DAC1-8B2C-8401-BE8F-89FD25A9E566}"/>
              </a:ext>
            </a:extLst>
          </p:cNvPr>
          <p:cNvSpPr txBox="1"/>
          <p:nvPr/>
        </p:nvSpPr>
        <p:spPr>
          <a:xfrm>
            <a:off x="1717287" y="12200821"/>
            <a:ext cx="130692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Font typeface="Helvetica Neue" panose="02000503000000020004" pitchFamily="2" charset="0"/>
              <a:buChar char="※"/>
            </a:pPr>
            <a:r>
              <a:rPr lang="ja-JP" altLang="en-US" sz="2800"/>
              <a:t>現在接続している</a:t>
            </a:r>
            <a:r>
              <a:rPr lang="en-US" altLang="ja-JP" sz="2800" dirty="0"/>
              <a:t>H2O-3</a:t>
            </a:r>
            <a:r>
              <a:rPr lang="ja-JP" altLang="en-US" sz="2800"/>
              <a:t>プロセスを終了すると、データも消去される</a:t>
            </a:r>
            <a:endParaRPr lang="en" altLang="ja-JP" sz="28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38006AD-8BF3-CE98-9362-048AA027B460}"/>
              </a:ext>
            </a:extLst>
          </p:cNvPr>
          <p:cNvSpPr txBox="1"/>
          <p:nvPr/>
        </p:nvSpPr>
        <p:spPr>
          <a:xfrm>
            <a:off x="15276654" y="9340039"/>
            <a:ext cx="67241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ja-JP" altLang="en-US" sz="2000">
                <a:solidFill>
                  <a:schemeClr val="tx1">
                    <a:lumMod val="50000"/>
                  </a:schemeClr>
                </a:solidFill>
              </a:rPr>
              <a:t>ローカルの</a:t>
            </a:r>
            <a:r>
              <a:rPr lang="en-US" altLang="ja-JP" sz="2000" dirty="0">
                <a:solidFill>
                  <a:schemeClr val="tx1">
                    <a:lumMod val="50000"/>
                  </a:schemeClr>
                </a:solidFill>
              </a:rPr>
              <a:t>H2O-3</a:t>
            </a:r>
            <a:r>
              <a:rPr lang="ja-JP" altLang="en-US" sz="2000">
                <a:solidFill>
                  <a:schemeClr val="tx1">
                    <a:lumMod val="50000"/>
                  </a:schemeClr>
                </a:solidFill>
              </a:rPr>
              <a:t>クライアントから、サーバの</a:t>
            </a:r>
            <a:r>
              <a:rPr lang="en-US" altLang="ja-JP" sz="2000" dirty="0">
                <a:solidFill>
                  <a:schemeClr val="tx1">
                    <a:lumMod val="50000"/>
                  </a:schemeClr>
                </a:solidFill>
              </a:rPr>
              <a:t>H2O-3</a:t>
            </a:r>
            <a:r>
              <a:rPr lang="ja-JP" altLang="en-US" sz="2000">
                <a:solidFill>
                  <a:schemeClr val="tx1">
                    <a:lumMod val="50000"/>
                  </a:schemeClr>
                </a:solidFill>
              </a:rPr>
              <a:t>へデータをアップロードする場合は、</a:t>
            </a:r>
            <a:r>
              <a:rPr lang="en-US" altLang="ja-JP" sz="2000" dirty="0">
                <a:solidFill>
                  <a:schemeClr val="tx1">
                    <a:lumMod val="50000"/>
                  </a:schemeClr>
                </a:solidFill>
              </a:rPr>
              <a:t>”Data”</a:t>
            </a:r>
            <a:r>
              <a:rPr lang="ja-JP" altLang="en-US" sz="2000">
                <a:solidFill>
                  <a:schemeClr val="tx1">
                    <a:lumMod val="50000"/>
                  </a:schemeClr>
                </a:solidFill>
              </a:rPr>
              <a:t>メニュー</a:t>
            </a:r>
            <a:r>
              <a:rPr lang="en-US" altLang="ja-JP" sz="2000" dirty="0">
                <a:solidFill>
                  <a:schemeClr val="tx1">
                    <a:lumMod val="50000"/>
                  </a:schemeClr>
                </a:solidFill>
              </a:rPr>
              <a:t>&gt;”Upload File..”</a:t>
            </a:r>
            <a:r>
              <a:rPr lang="ja-JP" altLang="en-US" sz="2000">
                <a:solidFill>
                  <a:schemeClr val="tx1">
                    <a:lumMod val="50000"/>
                  </a:schemeClr>
                </a:solidFill>
              </a:rPr>
              <a:t>から実施</a:t>
            </a:r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E7AEA67C-681B-B414-D45C-235C7720E550}"/>
              </a:ext>
            </a:extLst>
          </p:cNvPr>
          <p:cNvSpPr/>
          <p:nvPr/>
        </p:nvSpPr>
        <p:spPr>
          <a:xfrm>
            <a:off x="4673973" y="5573805"/>
            <a:ext cx="9153539" cy="328621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EABD30D-251C-582D-E999-64FB44546134}"/>
              </a:ext>
            </a:extLst>
          </p:cNvPr>
          <p:cNvSpPr/>
          <p:nvPr/>
        </p:nvSpPr>
        <p:spPr>
          <a:xfrm>
            <a:off x="4673974" y="6397794"/>
            <a:ext cx="7257832" cy="815435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C13ABDDA-E1CA-2755-D4AC-FA8BCE4156E4}"/>
              </a:ext>
            </a:extLst>
          </p:cNvPr>
          <p:cNvSpPr/>
          <p:nvPr/>
        </p:nvSpPr>
        <p:spPr>
          <a:xfrm>
            <a:off x="4673974" y="7731707"/>
            <a:ext cx="7257832" cy="619069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9141799-12B4-2BD6-D6F6-1AFEBAECB270}"/>
              </a:ext>
            </a:extLst>
          </p:cNvPr>
          <p:cNvSpPr txBox="1"/>
          <p:nvPr/>
        </p:nvSpPr>
        <p:spPr>
          <a:xfrm>
            <a:off x="14410574" y="6428399"/>
            <a:ext cx="759026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パス上のデータ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ja-JP" altLang="en-US" sz="2000"/>
              <a:t>読み込むデータの「➕」ボタンを選択</a:t>
            </a:r>
            <a:endParaRPr lang="en-US" altLang="ja-JP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B593F7B-789E-8E1A-F5E2-BADF58AA49E3}"/>
              </a:ext>
            </a:extLst>
          </p:cNvPr>
          <p:cNvSpPr txBox="1"/>
          <p:nvPr/>
        </p:nvSpPr>
        <p:spPr>
          <a:xfrm>
            <a:off x="14410574" y="7725754"/>
            <a:ext cx="759026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読み込みを実施するデータ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863554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>
                <a:latin typeface="+mj-lt"/>
              </a:rPr>
              <a:t>データ</a:t>
            </a:r>
            <a:r>
              <a:rPr lang="en-US" altLang="ja-JP" sz="5400" b="1" dirty="0">
                <a:latin typeface="+mj-lt"/>
              </a:rPr>
              <a:t>Parse</a:t>
            </a:r>
            <a:r>
              <a:rPr lang="ja-JP" altLang="en-US" sz="5400" b="1">
                <a:latin typeface="+mj-lt"/>
              </a:rPr>
              <a:t>（解析）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B3EC59-03DE-AD89-4439-D5A221BB873E}"/>
              </a:ext>
            </a:extLst>
          </p:cNvPr>
          <p:cNvSpPr txBox="1"/>
          <p:nvPr/>
        </p:nvSpPr>
        <p:spPr>
          <a:xfrm>
            <a:off x="1598342" y="1726161"/>
            <a:ext cx="21544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200"/>
              <a:t>読み込んだデータの設定やカラムの定義を実施</a:t>
            </a:r>
            <a:endParaRPr lang="en" altLang="ja-JP" sz="3200" dirty="0"/>
          </a:p>
        </p:txBody>
      </p:sp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C94ACD4B-956D-A7D3-D642-A08A1AA69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108" y="3098041"/>
            <a:ext cx="11295361" cy="999012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A3E8E15-3BF6-E89F-1A40-AA8053B26AB0}"/>
              </a:ext>
            </a:extLst>
          </p:cNvPr>
          <p:cNvSpPr txBox="1"/>
          <p:nvPr/>
        </p:nvSpPr>
        <p:spPr>
          <a:xfrm>
            <a:off x="15225130" y="5213318"/>
            <a:ext cx="759026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データのフォーマット等の指定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F2FBCFB1-2882-FBCB-A1B3-27F8EE9D31CC}"/>
              </a:ext>
            </a:extLst>
          </p:cNvPr>
          <p:cNvSpPr/>
          <p:nvPr/>
        </p:nvSpPr>
        <p:spPr>
          <a:xfrm>
            <a:off x="3389968" y="4604236"/>
            <a:ext cx="11128919" cy="3736876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F4CC01BD-F52F-D74E-2169-E36E1E518F1B}"/>
              </a:ext>
            </a:extLst>
          </p:cNvPr>
          <p:cNvSpPr/>
          <p:nvPr/>
        </p:nvSpPr>
        <p:spPr>
          <a:xfrm>
            <a:off x="3389968" y="8515811"/>
            <a:ext cx="11128919" cy="4733497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331B265-E9B8-A3D1-DCE8-0F259EAA83F2}"/>
              </a:ext>
            </a:extLst>
          </p:cNvPr>
          <p:cNvSpPr txBox="1"/>
          <p:nvPr/>
        </p:nvSpPr>
        <p:spPr>
          <a:xfrm>
            <a:off x="15225129" y="8900530"/>
            <a:ext cx="759026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カラムのデータ型の指定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3267546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>
                <a:latin typeface="+mj-lt"/>
              </a:rPr>
              <a:t>データの型</a:t>
            </a:r>
            <a:endParaRPr lang="en-US" altLang="ja-JP" sz="5400" b="1" dirty="0">
              <a:latin typeface="+mj-lt"/>
            </a:endParaRPr>
          </a:p>
        </p:txBody>
      </p:sp>
      <p:pic>
        <p:nvPicPr>
          <p:cNvPr id="4" name="図 3" descr="テーブル&#10;&#10;自動的に生成された説明">
            <a:extLst>
              <a:ext uri="{FF2B5EF4-FFF2-40B4-BE49-F238E27FC236}">
                <a16:creationId xmlns:a16="http://schemas.microsoft.com/office/drawing/2014/main" id="{05457C1C-35B3-B550-FC9E-1A8218A00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448546"/>
            <a:ext cx="11900785" cy="565421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25FA36E-E61C-A981-459F-3322CA40C4F6}"/>
              </a:ext>
            </a:extLst>
          </p:cNvPr>
          <p:cNvSpPr txBox="1"/>
          <p:nvPr/>
        </p:nvSpPr>
        <p:spPr>
          <a:xfrm>
            <a:off x="15344078" y="8210213"/>
            <a:ext cx="6601521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ü"/>
            </a:pPr>
            <a:r>
              <a:rPr lang="ja-JP" altLang="en-US" sz="2000"/>
              <a:t>教師あり学習のアルゴリズムに投入する場合、特徴量は数値（</a:t>
            </a:r>
            <a:r>
              <a:rPr lang="en-US" altLang="ja-JP" sz="2000" dirty="0"/>
              <a:t>Numeric</a:t>
            </a:r>
            <a:r>
              <a:rPr lang="ja-JP" altLang="en-US" sz="2000"/>
              <a:t>）、もしくはカテゴリカル変数（</a:t>
            </a:r>
            <a:r>
              <a:rPr lang="en-US" altLang="ja-JP" sz="2000" dirty="0"/>
              <a:t>Enum</a:t>
            </a:r>
            <a:r>
              <a:rPr lang="ja-JP" altLang="en-US" sz="2000"/>
              <a:t>）に指定しておく</a:t>
            </a:r>
            <a:endParaRPr lang="en-US" altLang="ja-JP" sz="2000" dirty="0"/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ü"/>
            </a:pPr>
            <a:r>
              <a:rPr lang="ja-JP" altLang="en-US" sz="2000"/>
              <a:t>ターゲット変数が</a:t>
            </a:r>
            <a:r>
              <a:rPr lang="en-US" altLang="ja-JP" sz="2000" dirty="0"/>
              <a:t>0/1</a:t>
            </a:r>
            <a:r>
              <a:rPr lang="ja-JP" altLang="en-US" sz="2000"/>
              <a:t>であり、分類問題として扱いたい場合は</a:t>
            </a:r>
            <a:r>
              <a:rPr lang="en-US" altLang="ja-JP" sz="2000" dirty="0"/>
              <a:t>Enum</a:t>
            </a:r>
            <a:r>
              <a:rPr lang="ja-JP" altLang="en-US" sz="2000"/>
              <a:t>となっていることを確認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B912E37-0E6F-DC45-7AB8-003EB215F827}"/>
              </a:ext>
            </a:extLst>
          </p:cNvPr>
          <p:cNvSpPr txBox="1"/>
          <p:nvPr/>
        </p:nvSpPr>
        <p:spPr>
          <a:xfrm>
            <a:off x="14834836" y="3710723"/>
            <a:ext cx="612945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400" b="1" dirty="0"/>
              <a:t>Numeric</a:t>
            </a:r>
            <a:r>
              <a:rPr lang="ja-JP" altLang="en-US" sz="2400"/>
              <a:t>：数値変数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en-US" altLang="ja-JP" sz="2400" b="1" dirty="0"/>
              <a:t>Enum</a:t>
            </a:r>
            <a:r>
              <a:rPr lang="ja-JP" altLang="en-US" sz="2400"/>
              <a:t>：カテゴリカル変数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en-US" altLang="ja-JP" sz="2400" b="1" dirty="0"/>
              <a:t>Time</a:t>
            </a:r>
            <a:r>
              <a:rPr lang="ja-JP" altLang="en-US" sz="2400"/>
              <a:t>：時間を示すカラム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en-US" altLang="ja-JP" sz="2400" b="1" dirty="0"/>
              <a:t>UUID</a:t>
            </a:r>
            <a:r>
              <a:rPr lang="ja-JP" altLang="en-US" sz="2400"/>
              <a:t>：</a:t>
            </a:r>
            <a:r>
              <a:rPr lang="en-US" altLang="ja-JP" sz="2400" dirty="0"/>
              <a:t>ID</a:t>
            </a:r>
            <a:r>
              <a:rPr lang="ja-JP" altLang="en-US" sz="2400"/>
              <a:t>カラム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en-US" altLang="ja-JP" sz="2400" b="1" dirty="0"/>
              <a:t>String</a:t>
            </a:r>
            <a:r>
              <a:rPr lang="ja-JP" altLang="en-US" sz="2400"/>
              <a:t>：テキストデータ</a:t>
            </a:r>
            <a:endParaRPr lang="en-US" altLang="ja-JP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2C16A12-C0B1-399F-1A54-8F8F1F131085}"/>
              </a:ext>
            </a:extLst>
          </p:cNvPr>
          <p:cNvSpPr txBox="1"/>
          <p:nvPr/>
        </p:nvSpPr>
        <p:spPr>
          <a:xfrm>
            <a:off x="1598342" y="1726161"/>
            <a:ext cx="21544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200"/>
              <a:t>各カラムのデータ型の定義</a:t>
            </a:r>
            <a:endParaRPr lang="en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626851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>
                <a:latin typeface="+mj-lt"/>
              </a:rPr>
              <a:t>データに対するアクション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B3EC59-03DE-AD89-4439-D5A221BB873E}"/>
              </a:ext>
            </a:extLst>
          </p:cNvPr>
          <p:cNvSpPr txBox="1"/>
          <p:nvPr/>
        </p:nvSpPr>
        <p:spPr>
          <a:xfrm>
            <a:off x="1598342" y="1726161"/>
            <a:ext cx="21544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200"/>
              <a:t>データ</a:t>
            </a:r>
            <a:r>
              <a:rPr lang="en-US" altLang="ja-JP" sz="3200" dirty="0"/>
              <a:t>Parse</a:t>
            </a:r>
            <a:r>
              <a:rPr lang="ja-JP" altLang="en-US" sz="3200"/>
              <a:t>後、データのサマリと、データに対するアクションが表示される</a:t>
            </a:r>
            <a:endParaRPr lang="en" altLang="ja-JP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A3E8E15-3BF6-E89F-1A40-AA8053B26AB0}"/>
              </a:ext>
            </a:extLst>
          </p:cNvPr>
          <p:cNvSpPr txBox="1"/>
          <p:nvPr/>
        </p:nvSpPr>
        <p:spPr>
          <a:xfrm>
            <a:off x="14414816" y="12036212"/>
            <a:ext cx="759026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データ型（数値（</a:t>
            </a:r>
            <a:r>
              <a:rPr lang="en-US" altLang="ja-JP" sz="2000" dirty="0"/>
              <a:t>Numeric</a:t>
            </a:r>
            <a:r>
              <a:rPr lang="ja-JP" altLang="en-US" sz="2000"/>
              <a:t>）カテゴリカル（</a:t>
            </a:r>
            <a:r>
              <a:rPr lang="en-US" altLang="ja-JP" sz="2000" dirty="0"/>
              <a:t>Enum</a:t>
            </a:r>
            <a:r>
              <a:rPr lang="ja-JP" altLang="en-US" sz="2000"/>
              <a:t>））の変更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</p:txBody>
      </p:sp>
      <p:pic>
        <p:nvPicPr>
          <p:cNvPr id="3" name="図 2" descr="グラフィカル ユーザー インターフェイス, テーブル&#10;&#10;自動的に生成された説明">
            <a:extLst>
              <a:ext uri="{FF2B5EF4-FFF2-40B4-BE49-F238E27FC236}">
                <a16:creationId xmlns:a16="http://schemas.microsoft.com/office/drawing/2014/main" id="{729DAA02-A9C3-DBE3-63F2-4173FCFAB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733" y="3234471"/>
            <a:ext cx="13095404" cy="8398301"/>
          </a:xfrm>
          <a:prstGeom prst="rect">
            <a:avLst/>
          </a:prstGeom>
        </p:spPr>
      </p:pic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8EF1C93D-6FB2-7E89-1ECB-32A1EFDEE89D}"/>
              </a:ext>
            </a:extLst>
          </p:cNvPr>
          <p:cNvSpPr/>
          <p:nvPr/>
        </p:nvSpPr>
        <p:spPr>
          <a:xfrm>
            <a:off x="4215162" y="5034166"/>
            <a:ext cx="12556277" cy="429931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3D3F1AC-BF47-8820-626E-3124CEC35399}"/>
              </a:ext>
            </a:extLst>
          </p:cNvPr>
          <p:cNvSpPr txBox="1"/>
          <p:nvPr/>
        </p:nvSpPr>
        <p:spPr>
          <a:xfrm>
            <a:off x="16951871" y="5071378"/>
            <a:ext cx="5371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データに対するアクション</a:t>
            </a:r>
            <a:endParaRPr lang="en-US" altLang="ja-JP" sz="2000" dirty="0"/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3C91F520-C3F7-BE99-EAE5-4BFCE56DC79F}"/>
              </a:ext>
            </a:extLst>
          </p:cNvPr>
          <p:cNvSpPr/>
          <p:nvPr/>
        </p:nvSpPr>
        <p:spPr>
          <a:xfrm>
            <a:off x="4215162" y="7478225"/>
            <a:ext cx="1204335" cy="4386671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65404FF-5F3B-D07A-5587-E0172EFD5E4B}"/>
              </a:ext>
            </a:extLst>
          </p:cNvPr>
          <p:cNvSpPr txBox="1"/>
          <p:nvPr/>
        </p:nvSpPr>
        <p:spPr>
          <a:xfrm>
            <a:off x="3995057" y="12036212"/>
            <a:ext cx="49482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各カラムの一変量集計を実施したい場合、カラム名をクリック</a:t>
            </a:r>
            <a:endParaRPr lang="en-US" altLang="ja-JP" sz="2000" dirty="0"/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9000C4C9-6B41-711F-CD98-D6B61403D931}"/>
              </a:ext>
            </a:extLst>
          </p:cNvPr>
          <p:cNvSpPr/>
          <p:nvPr/>
        </p:nvSpPr>
        <p:spPr>
          <a:xfrm>
            <a:off x="14909181" y="7478224"/>
            <a:ext cx="1862258" cy="4386671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0728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/>
              <a:t>データの分割（</a:t>
            </a:r>
            <a:r>
              <a:rPr lang="en-US" altLang="ja-JP" sz="5400" b="1" dirty="0"/>
              <a:t>Split</a:t>
            </a:r>
            <a:r>
              <a:rPr lang="ja-JP" altLang="en-US" sz="5400" b="1"/>
              <a:t>）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B3EC59-03DE-AD89-4439-D5A221BB873E}"/>
              </a:ext>
            </a:extLst>
          </p:cNvPr>
          <p:cNvSpPr txBox="1"/>
          <p:nvPr/>
        </p:nvSpPr>
        <p:spPr>
          <a:xfrm>
            <a:off x="1598342" y="1726161"/>
            <a:ext cx="2154415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200"/>
              <a:t>学習</a:t>
            </a:r>
            <a:r>
              <a:rPr lang="en-US" altLang="ja-JP" sz="3200" dirty="0"/>
              <a:t>/</a:t>
            </a:r>
            <a:r>
              <a:rPr lang="ja-JP" altLang="en-US" sz="3200"/>
              <a:t>テストへのデータ分割</a:t>
            </a:r>
            <a:endParaRPr lang="en-US" altLang="ja-JP" sz="3200" dirty="0"/>
          </a:p>
          <a:p>
            <a:pPr>
              <a:spcBef>
                <a:spcPts val="600"/>
              </a:spcBef>
            </a:pPr>
            <a:r>
              <a:rPr lang="en" altLang="ja-JP" sz="3200" dirty="0"/>
              <a:t>Assistance</a:t>
            </a:r>
            <a:r>
              <a:rPr lang="ja-JP" altLang="en-US" sz="3200"/>
              <a:t>の</a:t>
            </a:r>
            <a:r>
              <a:rPr lang="en-US" altLang="ja-JP" sz="3200" dirty="0" err="1"/>
              <a:t>splitFrame</a:t>
            </a:r>
            <a:r>
              <a:rPr lang="ja-JP" altLang="en-US" sz="3200"/>
              <a:t>や、データのサマリの</a:t>
            </a:r>
            <a:r>
              <a:rPr lang="en-US" altLang="ja-JP" sz="3200" dirty="0"/>
              <a:t>Split</a:t>
            </a:r>
            <a:r>
              <a:rPr lang="ja-JP" altLang="en-US" sz="3200"/>
              <a:t>から実施</a:t>
            </a:r>
            <a:endParaRPr lang="en" altLang="ja-JP" sz="3200" dirty="0"/>
          </a:p>
        </p:txBody>
      </p:sp>
      <p:pic>
        <p:nvPicPr>
          <p:cNvPr id="5" name="図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AB702277-4B4E-3BA2-B1D0-3A54A7A0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125" y="3756217"/>
            <a:ext cx="12179300" cy="74041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E8DAB67-4DBE-D6CB-23D6-C0FA451C8A29}"/>
              </a:ext>
            </a:extLst>
          </p:cNvPr>
          <p:cNvSpPr txBox="1"/>
          <p:nvPr/>
        </p:nvSpPr>
        <p:spPr>
          <a:xfrm>
            <a:off x="15552237" y="5913094"/>
            <a:ext cx="619264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データの分割割合と分割後のデータ名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ja-JP" altLang="en-US" sz="2000"/>
              <a:t>分割数を増やす場合は“</a:t>
            </a:r>
            <a:r>
              <a:rPr lang="en-US" altLang="ja-JP" sz="2000" dirty="0"/>
              <a:t>Add a new split</a:t>
            </a:r>
            <a:r>
              <a:rPr lang="ja-JP" altLang="en-US" sz="2000"/>
              <a:t>”を選択</a:t>
            </a:r>
            <a:endParaRPr lang="en-US" altLang="ja-JP" sz="2000" dirty="0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EAE3AA55-A770-0082-B4FD-1636D6A2323C}"/>
              </a:ext>
            </a:extLst>
          </p:cNvPr>
          <p:cNvSpPr/>
          <p:nvPr/>
        </p:nvSpPr>
        <p:spPr>
          <a:xfrm>
            <a:off x="4170557" y="5640375"/>
            <a:ext cx="7069872" cy="1330268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72286D0-DCFE-8AA9-EB4A-21AEAEB8F84B}"/>
              </a:ext>
            </a:extLst>
          </p:cNvPr>
          <p:cNvSpPr txBox="1"/>
          <p:nvPr/>
        </p:nvSpPr>
        <p:spPr>
          <a:xfrm>
            <a:off x="15552237" y="9819903"/>
            <a:ext cx="7776114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分割の実施後のデータが表示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ja-JP" altLang="en-US" sz="2000"/>
              <a:t>データ名をクリックすると、データのサマリと、データに対するアクションが表示される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447706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/>
              <a:t>モデルの作成（</a:t>
            </a:r>
            <a:r>
              <a:rPr lang="en-US" altLang="ja-JP" sz="5400" b="1" dirty="0"/>
              <a:t>Build Model</a:t>
            </a:r>
            <a:r>
              <a:rPr lang="ja-JP" altLang="en-US" sz="5400" b="1"/>
              <a:t>）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B3EC59-03DE-AD89-4439-D5A221BB873E}"/>
              </a:ext>
            </a:extLst>
          </p:cNvPr>
          <p:cNvSpPr txBox="1"/>
          <p:nvPr/>
        </p:nvSpPr>
        <p:spPr>
          <a:xfrm>
            <a:off x="1598342" y="1726161"/>
            <a:ext cx="2154415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200"/>
              <a:t>モデルの作成</a:t>
            </a:r>
            <a:endParaRPr lang="en-US" altLang="ja-JP" sz="3200" dirty="0"/>
          </a:p>
          <a:p>
            <a:pPr>
              <a:spcBef>
                <a:spcPts val="600"/>
              </a:spcBef>
            </a:pPr>
            <a:r>
              <a:rPr lang="ja-JP" altLang="en-US" sz="3200"/>
              <a:t>データのサマリの</a:t>
            </a:r>
            <a:r>
              <a:rPr lang="en-US" altLang="ja-JP" sz="3200" dirty="0"/>
              <a:t>Build Model</a:t>
            </a:r>
            <a:r>
              <a:rPr lang="ja-JP" altLang="en-US" sz="3200"/>
              <a:t>から実施</a:t>
            </a:r>
            <a:endParaRPr lang="en" altLang="ja-JP" sz="3200" dirty="0"/>
          </a:p>
        </p:txBody>
      </p:sp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31703F5-CC6A-E0E7-04CA-670923103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342" y="4398646"/>
            <a:ext cx="12141200" cy="2730500"/>
          </a:xfrm>
          <a:prstGeom prst="rect">
            <a:avLst/>
          </a:prstGeom>
        </p:spPr>
      </p:pic>
      <p:pic>
        <p:nvPicPr>
          <p:cNvPr id="5" name="図 4" descr="テーブル&#10;&#10;中程度の精度で自動的に生成された説明">
            <a:extLst>
              <a:ext uri="{FF2B5EF4-FFF2-40B4-BE49-F238E27FC236}">
                <a16:creationId xmlns:a16="http://schemas.microsoft.com/office/drawing/2014/main" id="{A6D98413-063B-78F2-8842-77AD430B9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4666275"/>
            <a:ext cx="3352800" cy="67437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0415598-85CC-4090-77A4-3D5AAF23E370}"/>
              </a:ext>
            </a:extLst>
          </p:cNvPr>
          <p:cNvSpPr txBox="1"/>
          <p:nvPr/>
        </p:nvSpPr>
        <p:spPr>
          <a:xfrm>
            <a:off x="16407164" y="7843476"/>
            <a:ext cx="673533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アルゴリズム以外の機能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Import MOJO Model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/>
              <a:t>MOJO</a:t>
            </a:r>
            <a:r>
              <a:rPr lang="ja-JP" altLang="en-US" sz="2000"/>
              <a:t>（保存済みのモデルオブジェクトファイル）をインポートし、</a:t>
            </a:r>
            <a:r>
              <a:rPr lang="en-US" altLang="ja-JP" sz="2000" dirty="0"/>
              <a:t>Flow</a:t>
            </a:r>
            <a:r>
              <a:rPr lang="ja-JP" altLang="en-US" sz="2000"/>
              <a:t>で利用できるようにする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Information Diagram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>
                <a:hlinkClick r:id="rId4"/>
              </a:rPr>
              <a:t>https://docs.h2o.ai/h2o/latest-stable/h2o-docs/admissible.html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5F9C6466-E4E6-95FC-E027-2751156F6252}"/>
              </a:ext>
            </a:extLst>
          </p:cNvPr>
          <p:cNvCxnSpPr/>
          <p:nvPr/>
        </p:nvCxnSpPr>
        <p:spPr>
          <a:xfrm>
            <a:off x="7136780" y="6066263"/>
            <a:ext cx="486193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999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/>
              <a:t>モデルの作成（</a:t>
            </a:r>
            <a:r>
              <a:rPr lang="en-US" altLang="ja-JP" sz="5400" b="1" dirty="0"/>
              <a:t>Build Model</a:t>
            </a:r>
            <a:r>
              <a:rPr lang="ja-JP" altLang="en-US" sz="5400" b="1"/>
              <a:t>）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B3EC59-03DE-AD89-4439-D5A221BB873E}"/>
              </a:ext>
            </a:extLst>
          </p:cNvPr>
          <p:cNvSpPr txBox="1"/>
          <p:nvPr/>
        </p:nvSpPr>
        <p:spPr>
          <a:xfrm>
            <a:off x="1598342" y="1726161"/>
            <a:ext cx="21544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200"/>
              <a:t>モデル学習の設定</a:t>
            </a:r>
            <a:endParaRPr lang="en-US" altLang="ja-JP" sz="32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79FB7D-6083-EA45-DD72-D870D66CD34C}"/>
              </a:ext>
            </a:extLst>
          </p:cNvPr>
          <p:cNvSpPr txBox="1"/>
          <p:nvPr/>
        </p:nvSpPr>
        <p:spPr>
          <a:xfrm>
            <a:off x="22636976" y="896429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pic>
        <p:nvPicPr>
          <p:cNvPr id="4" name="図 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4E4C889-FA5A-4956-932C-42C49F106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785" y="2877016"/>
            <a:ext cx="11025720" cy="934638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0B99652-F427-9215-201C-212432553761}"/>
              </a:ext>
            </a:extLst>
          </p:cNvPr>
          <p:cNvSpPr txBox="1"/>
          <p:nvPr/>
        </p:nvSpPr>
        <p:spPr>
          <a:xfrm>
            <a:off x="520209" y="13049254"/>
            <a:ext cx="12199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Document: </a:t>
            </a:r>
            <a:r>
              <a:rPr lang="en-US" altLang="ja-JP" sz="2000" dirty="0">
                <a:hlinkClick r:id="rId3"/>
              </a:rPr>
              <a:t>https://docs.h2o.ai/h2o/latest-stable/h2o-docs/flow.html#building-models</a:t>
            </a:r>
            <a:endParaRPr lang="en-US" altLang="ja-JP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A3600DA-14C5-0348-0ED6-CCCA412C7DB0}"/>
              </a:ext>
            </a:extLst>
          </p:cNvPr>
          <p:cNvSpPr txBox="1"/>
          <p:nvPr/>
        </p:nvSpPr>
        <p:spPr>
          <a:xfrm>
            <a:off x="15410559" y="3224490"/>
            <a:ext cx="8337574" cy="694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代表的な設定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ja-JP" altLang="en-US" sz="2000" u="sng"/>
              <a:t>データに関する設定</a:t>
            </a:r>
            <a:endParaRPr lang="en-US" altLang="ja-JP" sz="2000" u="sng" dirty="0"/>
          </a:p>
          <a:p>
            <a:pPr>
              <a:spcBef>
                <a:spcPts val="600"/>
              </a:spcBef>
            </a:pPr>
            <a:r>
              <a:rPr lang="en-US" altLang="ja-JP" sz="2000" dirty="0" err="1"/>
              <a:t>training_frame</a:t>
            </a:r>
            <a:endParaRPr lang="en-US" altLang="ja-JP" sz="20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学習データ。必須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dirty="0" err="1"/>
              <a:t>validation_frame</a:t>
            </a:r>
            <a:endParaRPr lang="en-US" altLang="ja-JP" sz="20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検証データ。指定すると検証データに対する予測結果が計算される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dirty="0" err="1"/>
              <a:t>nfolds</a:t>
            </a:r>
            <a:r>
              <a:rPr lang="en-US" altLang="ja-JP" sz="2000" dirty="0"/>
              <a:t>: (GLM, GBM, DL, DRF)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検証データを指定せず、</a:t>
            </a:r>
            <a:r>
              <a:rPr lang="en-US" altLang="ja-JP" sz="2000" dirty="0"/>
              <a:t>k</a:t>
            </a:r>
            <a:r>
              <a:rPr lang="ja-JP" altLang="en-US" sz="2000"/>
              <a:t>分割交差検証を実施する場合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dirty="0" err="1"/>
              <a:t>response_column</a:t>
            </a:r>
            <a:endParaRPr lang="en-US" altLang="ja-JP" sz="20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ターゲット変数。教師ありモデルの場合、必須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dirty="0" err="1"/>
              <a:t>ignored_columns</a:t>
            </a:r>
            <a:endParaRPr lang="en-US" altLang="ja-JP" sz="20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用いない特徴量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ja-JP" altLang="en-US" sz="2000" u="sng"/>
              <a:t>ハイパーパラメータに関する設定</a:t>
            </a:r>
            <a:endParaRPr lang="en-US" altLang="ja-JP" sz="2000" u="sng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各アルゴリズムに対応したハイパーパラメータを設定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940708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Contents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2297152" y="2117152"/>
            <a:ext cx="9686001" cy="9110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ja-JP" sz="3600" dirty="0"/>
              <a:t>H2O-3</a:t>
            </a:r>
            <a:r>
              <a:rPr lang="ja-JP" altLang="en-US" sz="3600"/>
              <a:t>とは</a:t>
            </a:r>
            <a:endParaRPr lang="en-US" altLang="ja-JP" sz="3600" dirty="0"/>
          </a:p>
          <a:p>
            <a:pPr>
              <a:spcBef>
                <a:spcPts val="1200"/>
              </a:spcBef>
            </a:pPr>
            <a:r>
              <a:rPr lang="en" altLang="ja-JP" sz="3600" dirty="0"/>
              <a:t>H2O-3</a:t>
            </a:r>
            <a:r>
              <a:rPr lang="ja-JP" altLang="en-US" sz="3600"/>
              <a:t>で利用可能なアルゴリズム</a:t>
            </a:r>
          </a:p>
          <a:p>
            <a:pPr>
              <a:spcBef>
                <a:spcPts val="1200"/>
              </a:spcBef>
            </a:pPr>
            <a:r>
              <a:rPr lang="en" altLang="ja-JP" sz="3600" dirty="0"/>
              <a:t>H2O-3 </a:t>
            </a:r>
            <a:r>
              <a:rPr lang="en" altLang="ja-JP" sz="3600" dirty="0" err="1"/>
              <a:t>AutoML</a:t>
            </a:r>
            <a:endParaRPr lang="en" altLang="ja-JP" sz="3600" dirty="0"/>
          </a:p>
          <a:p>
            <a:pPr>
              <a:spcBef>
                <a:spcPts val="1200"/>
              </a:spcBef>
            </a:pPr>
            <a:r>
              <a:rPr lang="en" altLang="ja-JP" sz="3600" dirty="0"/>
              <a:t>Driverless AI </a:t>
            </a:r>
            <a:r>
              <a:rPr lang="ja-JP" altLang="en-US" sz="3600"/>
              <a:t>と </a:t>
            </a:r>
            <a:r>
              <a:rPr lang="en" altLang="ja-JP" sz="3600" dirty="0"/>
              <a:t>H2O-3</a:t>
            </a:r>
          </a:p>
          <a:p>
            <a:pPr>
              <a:spcBef>
                <a:spcPts val="1200"/>
              </a:spcBef>
            </a:pPr>
            <a:r>
              <a:rPr lang="en" altLang="ja-JP" sz="3600" dirty="0"/>
              <a:t>Sparkling Water</a:t>
            </a:r>
            <a:endParaRPr lang="en-US" altLang="ja-JP" sz="3600" dirty="0"/>
          </a:p>
          <a:p>
            <a:pPr>
              <a:spcBef>
                <a:spcPts val="1200"/>
              </a:spcBef>
            </a:pPr>
            <a:r>
              <a:rPr lang="en-US" altLang="ja-JP" sz="3600" dirty="0"/>
              <a:t>Flow</a:t>
            </a:r>
            <a:r>
              <a:rPr lang="ja-JP" altLang="en-US" sz="3600"/>
              <a:t>による実施</a:t>
            </a:r>
            <a:endParaRPr lang="en-US" altLang="ja-JP" sz="3600" dirty="0"/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ja-JP" altLang="en-US" sz="2800"/>
              <a:t>インストール</a:t>
            </a:r>
            <a:endParaRPr lang="en-US" altLang="ja-JP" sz="2800" dirty="0"/>
          </a:p>
          <a:p>
            <a:pPr marL="571500" lvl="2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800" dirty="0"/>
              <a:t>Flow</a:t>
            </a:r>
            <a:r>
              <a:rPr lang="ja-JP" altLang="en-US" sz="2800"/>
              <a:t>による操作</a:t>
            </a:r>
            <a:endParaRPr lang="en-US" altLang="ja-JP" sz="3600" dirty="0"/>
          </a:p>
          <a:p>
            <a:pPr>
              <a:spcBef>
                <a:spcPts val="1200"/>
              </a:spcBef>
            </a:pPr>
            <a:r>
              <a:rPr lang="en-US" altLang="ja-JP" sz="3600" dirty="0"/>
              <a:t>Python Client</a:t>
            </a:r>
            <a:r>
              <a:rPr lang="ja-JP" altLang="en-US" sz="3600"/>
              <a:t>による実施</a:t>
            </a:r>
            <a:endParaRPr lang="en-US" altLang="ja-JP" sz="3600" dirty="0"/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ja-JP" altLang="en-US" sz="2800"/>
              <a:t>インストール</a:t>
            </a:r>
            <a:endParaRPr lang="en-US" altLang="ja-JP" sz="2800" dirty="0"/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800" dirty="0"/>
              <a:t>Python</a:t>
            </a:r>
            <a:r>
              <a:rPr lang="ja-JP" altLang="en-US" sz="2800"/>
              <a:t>での実行例</a:t>
            </a:r>
            <a:endParaRPr lang="en-US" altLang="ja-JP" sz="3600" dirty="0"/>
          </a:p>
          <a:p>
            <a:pPr>
              <a:spcBef>
                <a:spcPts val="1200"/>
              </a:spcBef>
            </a:pPr>
            <a:r>
              <a:rPr lang="en-US" altLang="ja-JP" sz="3600" dirty="0"/>
              <a:t>R Client</a:t>
            </a:r>
            <a:r>
              <a:rPr lang="ja-JP" altLang="en-US" sz="3600"/>
              <a:t>による実施</a:t>
            </a:r>
            <a:endParaRPr lang="en-US" altLang="ja-JP" sz="3600" dirty="0"/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ja-JP" altLang="en-US" sz="2800"/>
              <a:t>インストール</a:t>
            </a:r>
            <a:endParaRPr lang="en-US" altLang="ja-JP" sz="2800" dirty="0"/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800" dirty="0"/>
              <a:t>R</a:t>
            </a:r>
            <a:r>
              <a:rPr lang="ja-JP" altLang="en-US" sz="2800"/>
              <a:t>での実行例</a:t>
            </a:r>
            <a:endParaRPr lang="en-US" altLang="ja-JP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DBCE92C-0C86-F4CA-BFAF-917A5AB5428F}"/>
              </a:ext>
            </a:extLst>
          </p:cNvPr>
          <p:cNvSpPr txBox="1"/>
          <p:nvPr/>
        </p:nvSpPr>
        <p:spPr>
          <a:xfrm>
            <a:off x="12685141" y="2117152"/>
            <a:ext cx="9686001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3600"/>
              <a:t>詳細</a:t>
            </a:r>
            <a:endParaRPr lang="en-US" altLang="ja-JP" sz="3600" dirty="0"/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ja-JP" altLang="en-US" sz="2800"/>
              <a:t>データの前処理</a:t>
            </a: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800" dirty="0"/>
              <a:t>k</a:t>
            </a:r>
            <a:r>
              <a:rPr lang="ja-JP" altLang="en-US" sz="2800"/>
              <a:t>分割交差検証（</a:t>
            </a:r>
            <a:r>
              <a:rPr lang="en-US" altLang="ja-JP" sz="2800" dirty="0"/>
              <a:t>k Cross-Validation</a:t>
            </a:r>
            <a:r>
              <a:rPr lang="ja-JP" altLang="en-US" sz="2800"/>
              <a:t>）</a:t>
            </a: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ja-JP" altLang="en-US" sz="2800"/>
              <a:t>モデルの解釈</a:t>
            </a: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ja-JP" altLang="en-US" sz="2800"/>
              <a:t>モデルファイル</a:t>
            </a:r>
            <a:endParaRPr lang="en-US" altLang="ja-JP" sz="3600" dirty="0"/>
          </a:p>
          <a:p>
            <a:pPr>
              <a:spcBef>
                <a:spcPts val="1200"/>
              </a:spcBef>
            </a:pPr>
            <a:r>
              <a:rPr lang="en" altLang="ja-JP" sz="3600" dirty="0"/>
              <a:t>H2O AI Cloud</a:t>
            </a: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" altLang="ja-JP" sz="2800" dirty="0"/>
              <a:t>AI Cloud</a:t>
            </a:r>
            <a:r>
              <a:rPr lang="ja-JP" altLang="en-US" sz="2800"/>
              <a:t>上の</a:t>
            </a:r>
            <a:r>
              <a:rPr lang="en" altLang="ja-JP" sz="2800" dirty="0"/>
              <a:t>H2O-3</a:t>
            </a:r>
            <a:r>
              <a:rPr lang="ja-JP" altLang="en-US" sz="2800"/>
              <a:t>の起動</a:t>
            </a: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" altLang="ja-JP" sz="2800" dirty="0"/>
              <a:t>Client Access</a:t>
            </a:r>
            <a:endParaRPr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657306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/>
              <a:t>ハイパーパラメータチューニング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B3EC59-03DE-AD89-4439-D5A221BB873E}"/>
              </a:ext>
            </a:extLst>
          </p:cNvPr>
          <p:cNvSpPr txBox="1"/>
          <p:nvPr/>
        </p:nvSpPr>
        <p:spPr>
          <a:xfrm>
            <a:off x="1598342" y="1726161"/>
            <a:ext cx="21544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200"/>
              <a:t>グリッドサーチによるハイパーパラメータチューニングの実施が可能</a:t>
            </a:r>
            <a:endParaRPr lang="en-US" altLang="ja-JP" sz="32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79FB7D-6083-EA45-DD72-D870D66CD34C}"/>
              </a:ext>
            </a:extLst>
          </p:cNvPr>
          <p:cNvSpPr txBox="1"/>
          <p:nvPr/>
        </p:nvSpPr>
        <p:spPr>
          <a:xfrm>
            <a:off x="22636976" y="896429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0B99652-F427-9215-201C-212432553761}"/>
              </a:ext>
            </a:extLst>
          </p:cNvPr>
          <p:cNvSpPr txBox="1"/>
          <p:nvPr/>
        </p:nvSpPr>
        <p:spPr>
          <a:xfrm>
            <a:off x="520209" y="13049254"/>
            <a:ext cx="12199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Document: </a:t>
            </a:r>
            <a:r>
              <a:rPr lang="en-US" altLang="ja-JP" sz="2000" dirty="0">
                <a:hlinkClick r:id="rId2"/>
              </a:rPr>
              <a:t>https://docs.h2o.ai/h2o/latest-stable/h2o-docs/flow.html#using-grid-search</a:t>
            </a:r>
            <a:endParaRPr lang="en-US" altLang="ja-JP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A3600DA-14C5-0348-0ED6-CCCA412C7DB0}"/>
              </a:ext>
            </a:extLst>
          </p:cNvPr>
          <p:cNvSpPr txBox="1"/>
          <p:nvPr/>
        </p:nvSpPr>
        <p:spPr>
          <a:xfrm>
            <a:off x="19316700" y="2979513"/>
            <a:ext cx="429768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000" b="1" dirty="0"/>
              <a:t>GRID?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チューニングを実施したいハイパーパラメータの横にチェックを付ける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C550B8F7-CDEE-CB48-964A-3B9CB5EE9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270" y="2843156"/>
            <a:ext cx="17036670" cy="9610113"/>
          </a:xfrm>
          <a:prstGeom prst="rect">
            <a:avLst/>
          </a:prstGeom>
        </p:spPr>
      </p:pic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4F5148C3-9AAF-D467-EB2B-D14965C4C9CA}"/>
              </a:ext>
            </a:extLst>
          </p:cNvPr>
          <p:cNvSpPr/>
          <p:nvPr/>
        </p:nvSpPr>
        <p:spPr>
          <a:xfrm>
            <a:off x="18117509" y="2934596"/>
            <a:ext cx="879151" cy="391352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BA47A047-5ACB-A57B-83B2-17C2D80432C4}"/>
              </a:ext>
            </a:extLst>
          </p:cNvPr>
          <p:cNvSpPr/>
          <p:nvPr/>
        </p:nvSpPr>
        <p:spPr>
          <a:xfrm>
            <a:off x="3879875" y="11042154"/>
            <a:ext cx="14842465" cy="707886"/>
          </a:xfrm>
          <a:prstGeom prst="round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DEF8BA6-5445-4AD3-AA2E-1CD068860953}"/>
              </a:ext>
            </a:extLst>
          </p:cNvPr>
          <p:cNvSpPr txBox="1"/>
          <p:nvPr/>
        </p:nvSpPr>
        <p:spPr>
          <a:xfrm>
            <a:off x="19316700" y="10657433"/>
            <a:ext cx="429768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グリッドサーチ実施例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ja-JP" altLang="en-US" sz="2000"/>
              <a:t>「</a:t>
            </a:r>
            <a:r>
              <a:rPr lang="en-US" altLang="ja-JP" sz="2000" dirty="0"/>
              <a:t>;</a:t>
            </a:r>
            <a:r>
              <a:rPr lang="ja-JP" altLang="en-US" sz="2000"/>
              <a:t>」で値（探索対象のハイパーパラメータの値）を区切る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532877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/>
              <a:t>結果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B3EC59-03DE-AD89-4439-D5A221BB873E}"/>
              </a:ext>
            </a:extLst>
          </p:cNvPr>
          <p:cNvSpPr txBox="1"/>
          <p:nvPr/>
        </p:nvSpPr>
        <p:spPr>
          <a:xfrm>
            <a:off x="1598342" y="1726161"/>
            <a:ext cx="21544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200"/>
              <a:t>モデル作成後、結果の確認</a:t>
            </a:r>
            <a:endParaRPr lang="en-US" altLang="ja-JP" sz="32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79FB7D-6083-EA45-DD72-D870D66CD34C}"/>
              </a:ext>
            </a:extLst>
          </p:cNvPr>
          <p:cNvSpPr txBox="1"/>
          <p:nvPr/>
        </p:nvSpPr>
        <p:spPr>
          <a:xfrm>
            <a:off x="22636976" y="896429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0B99652-F427-9215-201C-212432553761}"/>
              </a:ext>
            </a:extLst>
          </p:cNvPr>
          <p:cNvSpPr txBox="1"/>
          <p:nvPr/>
        </p:nvSpPr>
        <p:spPr>
          <a:xfrm>
            <a:off x="520209" y="13049254"/>
            <a:ext cx="12199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Document: </a:t>
            </a:r>
            <a:r>
              <a:rPr lang="en-US" altLang="ja-JP" sz="2000" dirty="0">
                <a:hlinkClick r:id="rId2"/>
              </a:rPr>
              <a:t>https://docs.h2o.ai/h2o/latest-stable/h2o-docs/flow.html#viewing-models</a:t>
            </a:r>
            <a:endParaRPr lang="en-US" altLang="ja-JP" sz="2000" dirty="0"/>
          </a:p>
        </p:txBody>
      </p:sp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D555096F-C4A1-B96B-2D7B-ED098F659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920" y="2799080"/>
            <a:ext cx="12130636" cy="8117840"/>
          </a:xfrm>
          <a:prstGeom prst="rect">
            <a:avLst/>
          </a:prstGeom>
        </p:spPr>
      </p:pic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C105BA85-90CE-4AC5-BDDF-C0070ACD89AD}"/>
              </a:ext>
            </a:extLst>
          </p:cNvPr>
          <p:cNvSpPr/>
          <p:nvPr/>
        </p:nvSpPr>
        <p:spPr>
          <a:xfrm>
            <a:off x="3420076" y="4720744"/>
            <a:ext cx="10682003" cy="604722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DA2D688-7148-8008-867C-3367079A970D}"/>
              </a:ext>
            </a:extLst>
          </p:cNvPr>
          <p:cNvSpPr txBox="1"/>
          <p:nvPr/>
        </p:nvSpPr>
        <p:spPr>
          <a:xfrm>
            <a:off x="15204351" y="4660359"/>
            <a:ext cx="8436234" cy="570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結果に対するアクション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Predict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新規データセットに対する予測（新規データセットにターゲット変数が含まれる場合は、精度の評価も実施）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Inspect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モデルの設定や結果をテーブル形式で表示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Download Model Deployment Package (MOJO)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/>
              <a:t>MOJO</a:t>
            </a:r>
            <a:r>
              <a:rPr lang="ja-JP" altLang="en-US" sz="2000"/>
              <a:t>形式のモデルのダウンロード</a:t>
            </a:r>
            <a:endParaRPr lang="en-US" altLang="ja-JP" sz="2000" b="1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Download POJO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/>
              <a:t>POJO</a:t>
            </a:r>
            <a:r>
              <a:rPr lang="ja-JP" altLang="en-US" sz="2000"/>
              <a:t>形式のモデルのダウンロード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b="1" dirty="0"/>
              <a:t>Download Gen Model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/>
              <a:t>MOJO, POJO</a:t>
            </a:r>
            <a:r>
              <a:rPr lang="ja-JP" altLang="en-US" sz="2000"/>
              <a:t>のランタイムのダウンロード</a:t>
            </a:r>
            <a:endParaRPr lang="en-US" altLang="ja-JP" sz="20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087C337-726E-2D1F-A691-711E38595AED}"/>
              </a:ext>
            </a:extLst>
          </p:cNvPr>
          <p:cNvSpPr txBox="1"/>
          <p:nvPr/>
        </p:nvSpPr>
        <p:spPr>
          <a:xfrm>
            <a:off x="4600250" y="11317019"/>
            <a:ext cx="1455638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結果には、モデルのハイパーパラメータや、学習とテストデータに対する予測精度、変数の重要度などが表示される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481050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 err="1"/>
              <a:t>AutoML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B3EC59-03DE-AD89-4439-D5A221BB873E}"/>
              </a:ext>
            </a:extLst>
          </p:cNvPr>
          <p:cNvSpPr txBox="1"/>
          <p:nvPr/>
        </p:nvSpPr>
        <p:spPr>
          <a:xfrm>
            <a:off x="1598342" y="1726161"/>
            <a:ext cx="21544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200" dirty="0" err="1"/>
              <a:t>AutoML</a:t>
            </a:r>
            <a:r>
              <a:rPr lang="ja-JP" altLang="en-US" sz="3200"/>
              <a:t>の実施と結果（</a:t>
            </a:r>
            <a:r>
              <a:rPr lang="en-US" altLang="ja-JP" sz="3200" dirty="0"/>
              <a:t>Leaderboard</a:t>
            </a:r>
            <a:r>
              <a:rPr lang="ja-JP" altLang="en-US" sz="3200"/>
              <a:t>）</a:t>
            </a:r>
            <a:endParaRPr lang="en-US" altLang="ja-JP" sz="32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79FB7D-6083-EA45-DD72-D870D66CD34C}"/>
              </a:ext>
            </a:extLst>
          </p:cNvPr>
          <p:cNvSpPr txBox="1"/>
          <p:nvPr/>
        </p:nvSpPr>
        <p:spPr>
          <a:xfrm>
            <a:off x="22636976" y="896429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0B99652-F427-9215-201C-212432553761}"/>
              </a:ext>
            </a:extLst>
          </p:cNvPr>
          <p:cNvSpPr txBox="1"/>
          <p:nvPr/>
        </p:nvSpPr>
        <p:spPr>
          <a:xfrm>
            <a:off x="520209" y="13049254"/>
            <a:ext cx="12199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Document: </a:t>
            </a:r>
            <a:r>
              <a:rPr lang="en-US" altLang="ja-JP" sz="2000" dirty="0">
                <a:hlinkClick r:id="rId3"/>
              </a:rPr>
              <a:t>https://docs.h2o.ai/h2o/latest-stable/h2o-docs/</a:t>
            </a:r>
            <a:r>
              <a:rPr lang="en-US" altLang="ja-JP" sz="2000" dirty="0" err="1">
                <a:hlinkClick r:id="rId3"/>
              </a:rPr>
              <a:t>flow.html#run-automl</a:t>
            </a:r>
            <a:endParaRPr lang="en-US" altLang="ja-JP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A3600DA-14C5-0348-0ED6-CCCA412C7DB0}"/>
              </a:ext>
            </a:extLst>
          </p:cNvPr>
          <p:cNvSpPr txBox="1"/>
          <p:nvPr/>
        </p:nvSpPr>
        <p:spPr>
          <a:xfrm>
            <a:off x="16365415" y="3069745"/>
            <a:ext cx="727966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代表的な設定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dirty="0" err="1"/>
              <a:t>validation_frame</a:t>
            </a:r>
            <a:r>
              <a:rPr lang="en-US" altLang="ja-JP" sz="2000" dirty="0"/>
              <a:t> or </a:t>
            </a:r>
            <a:r>
              <a:rPr lang="en-US" altLang="ja-JP" sz="2000" dirty="0" err="1"/>
              <a:t>nfolds</a:t>
            </a:r>
            <a:endParaRPr lang="en-US" altLang="ja-JP" sz="20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検証データでの検証を実施する場合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dirty="0" err="1"/>
              <a:t>sort_metric</a:t>
            </a:r>
            <a:endParaRPr lang="en-US" altLang="ja-JP" sz="20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/>
              <a:t>Leaderboard</a:t>
            </a:r>
            <a:r>
              <a:rPr lang="ja-JP" altLang="en-US" sz="2000"/>
              <a:t>の表示順のモデル評価指標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dirty="0" err="1"/>
              <a:t>max_models</a:t>
            </a:r>
            <a:endParaRPr lang="en-US" altLang="ja-JP" sz="20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実施時間に制約をかける場合。モデル数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dirty="0" err="1"/>
              <a:t>max_runtime_secs</a:t>
            </a:r>
            <a:endParaRPr lang="en-US" altLang="ja-JP" sz="20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実施時間に制約をかける場合。実施時間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912797F-EA31-A14A-5148-60DCB491D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615" y="2733358"/>
            <a:ext cx="13685317" cy="458370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16E6FA6-F031-B76D-C1C0-3B08B91E2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4616" y="7685763"/>
            <a:ext cx="13685316" cy="467921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5B6E62F-F5F0-BD86-9763-7243FDD94BE3}"/>
              </a:ext>
            </a:extLst>
          </p:cNvPr>
          <p:cNvSpPr txBox="1"/>
          <p:nvPr/>
        </p:nvSpPr>
        <p:spPr>
          <a:xfrm>
            <a:off x="16365415" y="8510091"/>
            <a:ext cx="7279661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000" dirty="0" err="1"/>
              <a:t>AutoML</a:t>
            </a:r>
            <a:r>
              <a:rPr lang="ja-JP" altLang="en-US" sz="2000"/>
              <a:t>実施後、検証データにおける、指定したモデル評価基準の良い順にモデルが表示される</a:t>
            </a:r>
            <a:endParaRPr lang="en-US" altLang="ja-JP" sz="2000" dirty="0"/>
          </a:p>
          <a:p>
            <a:pPr>
              <a:spcBef>
                <a:spcPts val="600"/>
              </a:spcBef>
            </a:pP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407085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Flow</a:t>
            </a:r>
            <a:r>
              <a:rPr lang="ja-JP" altLang="en-US" sz="5400" b="1">
                <a:latin typeface="+mj-lt"/>
              </a:rPr>
              <a:t>の保存</a:t>
            </a:r>
            <a:endParaRPr lang="en-US" altLang="ja-JP" sz="5400" b="1" dirty="0">
              <a:latin typeface="+mj-lt"/>
            </a:endParaRPr>
          </a:p>
        </p:txBody>
      </p:sp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B28033D-31E4-C92F-4EF8-DCF62AF25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981" y="3321558"/>
            <a:ext cx="11292947" cy="4338869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B3EC59-03DE-AD89-4439-D5A221BB873E}"/>
              </a:ext>
            </a:extLst>
          </p:cNvPr>
          <p:cNvSpPr txBox="1"/>
          <p:nvPr/>
        </p:nvSpPr>
        <p:spPr>
          <a:xfrm>
            <a:off x="1419922" y="2214379"/>
            <a:ext cx="21544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200" dirty="0"/>
              <a:t>Flow</a:t>
            </a:r>
            <a:r>
              <a:rPr lang="ja-JP" altLang="en-US" sz="3200"/>
              <a:t>はスクリプトとして保存が可能（データや学習済みモデルが保存されるわけでは無い）</a:t>
            </a:r>
            <a:endParaRPr lang="en" altLang="ja-JP" sz="3200" dirty="0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56366574-6664-31B8-1E53-C44D0AD33AE2}"/>
              </a:ext>
            </a:extLst>
          </p:cNvPr>
          <p:cNvSpPr/>
          <p:nvPr/>
        </p:nvSpPr>
        <p:spPr>
          <a:xfrm>
            <a:off x="5695217" y="4157004"/>
            <a:ext cx="328842" cy="304876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ACD9280E-E791-FCF3-7E7E-33152987AEE3}"/>
              </a:ext>
            </a:extLst>
          </p:cNvPr>
          <p:cNvSpPr/>
          <p:nvPr/>
        </p:nvSpPr>
        <p:spPr>
          <a:xfrm>
            <a:off x="6661819" y="4451720"/>
            <a:ext cx="2243008" cy="304876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222F0C0C-2D25-0458-F66F-FBD47A358D11}"/>
              </a:ext>
            </a:extLst>
          </p:cNvPr>
          <p:cNvSpPr/>
          <p:nvPr/>
        </p:nvSpPr>
        <p:spPr>
          <a:xfrm>
            <a:off x="13126880" y="4533514"/>
            <a:ext cx="2961620" cy="1696644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9B39047-568D-0264-23BB-9A1DF3F900E3}"/>
              </a:ext>
            </a:extLst>
          </p:cNvPr>
          <p:cNvCxnSpPr>
            <a:cxnSpLocks/>
          </p:cNvCxnSpPr>
          <p:nvPr/>
        </p:nvCxnSpPr>
        <p:spPr>
          <a:xfrm flipH="1">
            <a:off x="3387474" y="4461880"/>
            <a:ext cx="2275368" cy="959016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4271D33E-638A-91FF-75E0-1523A6FF6C42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387474" y="4604158"/>
            <a:ext cx="3274345" cy="816738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684B779-F7E2-5D88-5A0C-803DD99A1228}"/>
              </a:ext>
            </a:extLst>
          </p:cNvPr>
          <p:cNvSpPr txBox="1"/>
          <p:nvPr/>
        </p:nvSpPr>
        <p:spPr>
          <a:xfrm>
            <a:off x="1302880" y="5491490"/>
            <a:ext cx="2850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400"/>
              <a:t>現在の</a:t>
            </a:r>
            <a:r>
              <a:rPr lang="en-US" altLang="ja-JP" sz="2400" dirty="0"/>
              <a:t>Flow</a:t>
            </a:r>
            <a:r>
              <a:rPr lang="ja-JP" altLang="en-US" sz="2400"/>
              <a:t>の保存</a:t>
            </a:r>
            <a:endParaRPr lang="en-US" altLang="ja-JP" sz="24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749E68D-DA78-A736-A854-4CBCC2AA6F85}"/>
              </a:ext>
            </a:extLst>
          </p:cNvPr>
          <p:cNvSpPr txBox="1"/>
          <p:nvPr/>
        </p:nvSpPr>
        <p:spPr>
          <a:xfrm>
            <a:off x="16368865" y="4608313"/>
            <a:ext cx="757853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400"/>
              <a:t>保存されている</a:t>
            </a:r>
            <a:r>
              <a:rPr lang="en-US" altLang="ja-JP" sz="2400" dirty="0"/>
              <a:t>Flow</a:t>
            </a:r>
            <a:r>
              <a:rPr lang="ja-JP" altLang="en-US" sz="2400"/>
              <a:t>の一覧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endParaRPr lang="en-US" altLang="ja-JP" sz="2400" dirty="0"/>
          </a:p>
          <a:p>
            <a:pPr marL="342900" indent="-342900">
              <a:spcBef>
                <a:spcPts val="600"/>
              </a:spcBef>
              <a:buFont typeface="Helvetica Neue" panose="02000503000000020004" pitchFamily="2" charset="0"/>
              <a:buChar char="※"/>
            </a:pPr>
            <a:r>
              <a:rPr lang="ja-JP" altLang="en-US" sz="2400"/>
              <a:t>ホームディレクトリ下に</a:t>
            </a:r>
            <a:r>
              <a:rPr lang="en-US" altLang="ja-JP" sz="2400" dirty="0"/>
              <a:t>h2oflows</a:t>
            </a:r>
            <a:r>
              <a:rPr lang="ja-JP" altLang="en-US" sz="2400"/>
              <a:t>ディレクトリが作成れ、</a:t>
            </a:r>
            <a:r>
              <a:rPr lang="en-US" altLang="ja-JP" sz="2400" dirty="0"/>
              <a:t>Flow</a:t>
            </a:r>
            <a:r>
              <a:rPr lang="ja-JP" altLang="en-US" sz="2400"/>
              <a:t>が保存される</a:t>
            </a:r>
            <a:endParaRPr lang="en-US" altLang="ja-JP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7907A90-5801-A105-9D92-6E3549EA582E}"/>
              </a:ext>
            </a:extLst>
          </p:cNvPr>
          <p:cNvSpPr txBox="1"/>
          <p:nvPr/>
        </p:nvSpPr>
        <p:spPr>
          <a:xfrm>
            <a:off x="16368866" y="7168064"/>
            <a:ext cx="7578530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400" dirty="0"/>
              <a:t>Flow</a:t>
            </a:r>
            <a:r>
              <a:rPr lang="ja-JP" altLang="en-US" sz="2400"/>
              <a:t>メニューの</a:t>
            </a:r>
            <a:r>
              <a:rPr lang="en-US" altLang="ja-JP" sz="2400" dirty="0"/>
              <a:t>”Download this Flow..”</a:t>
            </a:r>
            <a:r>
              <a:rPr lang="ja-JP" altLang="en-US" sz="2400"/>
              <a:t>を選択すると、現在の</a:t>
            </a:r>
            <a:r>
              <a:rPr lang="en-US" altLang="ja-JP" sz="2400" dirty="0"/>
              <a:t>Flow</a:t>
            </a:r>
            <a:r>
              <a:rPr lang="ja-JP" altLang="en-US" sz="2400"/>
              <a:t>を</a:t>
            </a:r>
            <a:r>
              <a:rPr lang="en-US" altLang="ja-JP" sz="2400" dirty="0"/>
              <a:t>flow</a:t>
            </a:r>
            <a:r>
              <a:rPr lang="ja-JP" altLang="en-US" sz="2400"/>
              <a:t>ファイルとして</a:t>
            </a:r>
            <a:r>
              <a:rPr lang="en-US" altLang="ja-JP" sz="2400" dirty="0"/>
              <a:t>DL</a:t>
            </a:r>
            <a:r>
              <a:rPr lang="ja-JP" altLang="en-US" sz="2400"/>
              <a:t>、ファイルの共有が可能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ja-JP" altLang="en-US" sz="2400"/>
              <a:t>ロードする場合は、</a:t>
            </a:r>
            <a:r>
              <a:rPr lang="en-US" altLang="ja-JP" sz="2400" dirty="0"/>
              <a:t>”Open Flow..”</a:t>
            </a:r>
            <a:r>
              <a:rPr lang="ja-JP" altLang="en-US" sz="2400"/>
              <a:t>から実施</a:t>
            </a:r>
            <a:endParaRPr lang="en-US" altLang="ja-JP" sz="2400" dirty="0"/>
          </a:p>
        </p:txBody>
      </p:sp>
      <p:pic>
        <p:nvPicPr>
          <p:cNvPr id="4" name="図 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85E2A61D-2440-9C3A-C255-CA85B412B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981" y="8295105"/>
            <a:ext cx="8475607" cy="5018111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5EC4C71-E387-BF13-914E-E04D8A5973D7}"/>
              </a:ext>
            </a:extLst>
          </p:cNvPr>
          <p:cNvSpPr txBox="1"/>
          <p:nvPr/>
        </p:nvSpPr>
        <p:spPr>
          <a:xfrm>
            <a:off x="13629785" y="11101632"/>
            <a:ext cx="8958366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400"/>
              <a:t>保存済み</a:t>
            </a:r>
            <a:r>
              <a:rPr lang="en-US" altLang="ja-JP" sz="2400" dirty="0"/>
              <a:t>Flow</a:t>
            </a:r>
            <a:r>
              <a:rPr lang="ja-JP" altLang="en-US" sz="2400"/>
              <a:t>を開いた場合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ja-JP" altLang="en-US" sz="2400"/>
              <a:t>実施内容が記録されているので、同じ内容の再実行が可能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401211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>
                <a:latin typeface="+mj-lt"/>
              </a:rPr>
              <a:t>モデルのインポート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14DC787-8F05-37EB-9694-4E772CA24CDC}"/>
              </a:ext>
            </a:extLst>
          </p:cNvPr>
          <p:cNvSpPr txBox="1"/>
          <p:nvPr/>
        </p:nvSpPr>
        <p:spPr>
          <a:xfrm>
            <a:off x="1598342" y="1726161"/>
            <a:ext cx="21544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200" dirty="0"/>
              <a:t>MOJO</a:t>
            </a:r>
            <a:r>
              <a:rPr lang="ja-JP" altLang="en-US" sz="3200"/>
              <a:t>形式で保存したモデルのインポート</a:t>
            </a:r>
            <a:endParaRPr lang="en-US" altLang="ja-JP" sz="3200" dirty="0"/>
          </a:p>
        </p:txBody>
      </p:sp>
      <p:pic>
        <p:nvPicPr>
          <p:cNvPr id="5" name="図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39E8D2C2-5A63-EBE3-2757-5B072F764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476" y="8380103"/>
            <a:ext cx="11656741" cy="3818200"/>
          </a:xfrm>
          <a:prstGeom prst="rect">
            <a:avLst/>
          </a:prstGeom>
        </p:spPr>
      </p:pic>
      <p:pic>
        <p:nvPicPr>
          <p:cNvPr id="9" name="図 8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3A03E537-104D-472F-AE3D-8B90A4CB9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342" y="3106129"/>
            <a:ext cx="7467661" cy="9337498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992BE32-60EF-FD9C-E255-16D41A1762D2}"/>
              </a:ext>
            </a:extLst>
          </p:cNvPr>
          <p:cNvSpPr txBox="1"/>
          <p:nvPr/>
        </p:nvSpPr>
        <p:spPr>
          <a:xfrm>
            <a:off x="12351250" y="4430336"/>
            <a:ext cx="9117875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MOJO</a:t>
            </a:r>
            <a:r>
              <a:rPr lang="ja-JP" altLang="en-US" sz="2400"/>
              <a:t>ファイル（</a:t>
            </a:r>
            <a:r>
              <a:rPr lang="en-US" altLang="ja-JP" sz="2400" dirty="0"/>
              <a:t>zip</a:t>
            </a:r>
            <a:r>
              <a:rPr lang="ja-JP" altLang="en-US" sz="2400"/>
              <a:t>）の例</a:t>
            </a:r>
            <a:endParaRPr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gbm_6f3364e8_bbbb_4130_ad11_f2cd44e0a106.zip</a:t>
            </a:r>
          </a:p>
          <a:p>
            <a:pPr>
              <a:spcBef>
                <a:spcPts val="600"/>
              </a:spcBef>
            </a:pPr>
            <a:endParaRPr lang="en-US" altLang="ja-JP" sz="2400" dirty="0"/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B0672C9E-743A-682A-68FA-4C22490F362F}"/>
              </a:ext>
            </a:extLst>
          </p:cNvPr>
          <p:cNvSpPr/>
          <p:nvPr/>
        </p:nvSpPr>
        <p:spPr>
          <a:xfrm>
            <a:off x="5769721" y="10785613"/>
            <a:ext cx="2727507" cy="321002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>
            <a:extLst>
              <a:ext uri="{FF2B5EF4-FFF2-40B4-BE49-F238E27FC236}">
                <a16:creationId xmlns:a16="http://schemas.microsoft.com/office/drawing/2014/main" id="{1EBCEF95-7843-A1C1-FE82-DC01244827F6}"/>
              </a:ext>
            </a:extLst>
          </p:cNvPr>
          <p:cNvSpPr/>
          <p:nvPr/>
        </p:nvSpPr>
        <p:spPr>
          <a:xfrm>
            <a:off x="5769721" y="3150676"/>
            <a:ext cx="787196" cy="321001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244ED157-C6F2-2793-4778-5F1ECD080B7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497228" y="10946114"/>
            <a:ext cx="187922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D6AD3E4D-3DF9-2372-2142-36565691ABE6}"/>
              </a:ext>
            </a:extLst>
          </p:cNvPr>
          <p:cNvSpPr/>
          <p:nvPr/>
        </p:nvSpPr>
        <p:spPr>
          <a:xfrm>
            <a:off x="12389274" y="10482380"/>
            <a:ext cx="1392713" cy="256118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CE87E86D-4C48-ADF9-8024-CA5614826316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13781987" y="7908533"/>
            <a:ext cx="2773859" cy="2701906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角丸四角形 31">
            <a:extLst>
              <a:ext uri="{FF2B5EF4-FFF2-40B4-BE49-F238E27FC236}">
                <a16:creationId xmlns:a16="http://schemas.microsoft.com/office/drawing/2014/main" id="{6818E9DB-4A1F-66D7-E5FB-7459F789A26D}"/>
              </a:ext>
            </a:extLst>
          </p:cNvPr>
          <p:cNvSpPr/>
          <p:nvPr/>
        </p:nvSpPr>
        <p:spPr>
          <a:xfrm>
            <a:off x="12389274" y="11143951"/>
            <a:ext cx="2778454" cy="256118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0E8F32AB-CE5A-27E6-45D0-824D409CFE44}"/>
              </a:ext>
            </a:extLst>
          </p:cNvPr>
          <p:cNvSpPr txBox="1"/>
          <p:nvPr/>
        </p:nvSpPr>
        <p:spPr>
          <a:xfrm>
            <a:off x="16676034" y="7533556"/>
            <a:ext cx="6696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インポート後に利用する任意のモデル名を指定</a:t>
            </a:r>
            <a:endParaRPr lang="en-US" altLang="ja-JP" sz="20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E000F1FB-B817-CCBA-0584-12E381DBE1C0}"/>
              </a:ext>
            </a:extLst>
          </p:cNvPr>
          <p:cNvSpPr txBox="1"/>
          <p:nvPr/>
        </p:nvSpPr>
        <p:spPr>
          <a:xfrm>
            <a:off x="16726829" y="12459234"/>
            <a:ext cx="36830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000" dirty="0"/>
              <a:t>MOJO</a:t>
            </a:r>
            <a:r>
              <a:rPr lang="ja-JP" altLang="en-US" sz="2000"/>
              <a:t>ファイル</a:t>
            </a:r>
            <a:endParaRPr lang="en-US" altLang="ja-JP" sz="2000" dirty="0"/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20A79536-1284-6840-2B76-785F6F5464FF}"/>
              </a:ext>
            </a:extLst>
          </p:cNvPr>
          <p:cNvCxnSpPr>
            <a:cxnSpLocks/>
            <a:endCxn id="32" idx="3"/>
          </p:cNvCxnSpPr>
          <p:nvPr/>
        </p:nvCxnSpPr>
        <p:spPr>
          <a:xfrm flipH="1" flipV="1">
            <a:off x="15167728" y="11272010"/>
            <a:ext cx="1388118" cy="1331746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696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>
                <a:latin typeface="+mj-lt"/>
              </a:rPr>
              <a:t>セルのモード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B3EC59-03DE-AD89-4439-D5A221BB873E}"/>
              </a:ext>
            </a:extLst>
          </p:cNvPr>
          <p:cNvSpPr txBox="1"/>
          <p:nvPr/>
        </p:nvSpPr>
        <p:spPr>
          <a:xfrm>
            <a:off x="1419922" y="2214379"/>
            <a:ext cx="21544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200" dirty="0"/>
              <a:t>XXX</a:t>
            </a:r>
            <a:endParaRPr lang="en" altLang="ja-JP" sz="32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9ED006C-347C-5404-A985-F40F7DF1B1F4}"/>
              </a:ext>
            </a:extLst>
          </p:cNvPr>
          <p:cNvSpPr txBox="1"/>
          <p:nvPr/>
        </p:nvSpPr>
        <p:spPr>
          <a:xfrm>
            <a:off x="2627499" y="6623457"/>
            <a:ext cx="97280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400" dirty="0"/>
              <a:t>Edit</a:t>
            </a:r>
            <a:r>
              <a:rPr lang="ja-JP" altLang="en-US" sz="2400"/>
              <a:t>モード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ja-JP" altLang="en-US" sz="2400"/>
              <a:t>コマンドモード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ja-JP" altLang="en-US" sz="2400"/>
              <a:t>ショートカットで切り替え（</a:t>
            </a:r>
            <a:r>
              <a:rPr lang="en-US" altLang="ja-JP" sz="2400" dirty="0" err="1"/>
              <a:t>y:CS</a:t>
            </a:r>
            <a:r>
              <a:rPr lang="ja-JP" altLang="en-US" sz="2400"/>
              <a:t>、</a:t>
            </a:r>
            <a:r>
              <a:rPr lang="en-US" altLang="ja-JP" sz="2400" dirty="0" err="1"/>
              <a:t>m:MD</a:t>
            </a:r>
            <a:r>
              <a:rPr lang="ja-JP" altLang="en-US" sz="2400"/>
              <a:t>、</a:t>
            </a:r>
            <a:r>
              <a:rPr lang="en-US" altLang="ja-JP" sz="2400" dirty="0" err="1"/>
              <a:t>r:Raw</a:t>
            </a:r>
            <a:r>
              <a:rPr lang="ja-JP" altLang="en-US" sz="2400"/>
              <a:t>）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4178714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B98967C-46FB-2D44-AEEF-DB10EFE7D561}"/>
              </a:ext>
            </a:extLst>
          </p:cNvPr>
          <p:cNvSpPr/>
          <p:nvPr/>
        </p:nvSpPr>
        <p:spPr>
          <a:xfrm>
            <a:off x="2226365" y="2415409"/>
            <a:ext cx="203833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7200" b="1" dirty="0">
                <a:solidFill>
                  <a:schemeClr val="accent4"/>
                </a:solidFill>
                <a:latin typeface="+mj-lt"/>
              </a:rPr>
              <a:t>Python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C78293-AED6-6346-B102-F312AA1CCEE0}"/>
              </a:ext>
            </a:extLst>
          </p:cNvPr>
          <p:cNvSpPr txBox="1"/>
          <p:nvPr/>
        </p:nvSpPr>
        <p:spPr>
          <a:xfrm>
            <a:off x="8784836" y="6562304"/>
            <a:ext cx="132041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altLang="ja-JP" sz="3600" dirty="0">
                <a:solidFill>
                  <a:schemeClr val="accent4"/>
                </a:solidFill>
              </a:rPr>
              <a:t>Python Client</a:t>
            </a:r>
            <a:r>
              <a:rPr lang="ja-JP" altLang="en-US" sz="3600">
                <a:solidFill>
                  <a:schemeClr val="accent4"/>
                </a:solidFill>
              </a:rPr>
              <a:t>による</a:t>
            </a:r>
            <a:r>
              <a:rPr lang="en-US" altLang="ja-JP" sz="3600" dirty="0">
                <a:solidFill>
                  <a:schemeClr val="accent4"/>
                </a:solidFill>
              </a:rPr>
              <a:t>H2O-3</a:t>
            </a:r>
            <a:r>
              <a:rPr lang="ja-JP" altLang="en-US" sz="3600">
                <a:solidFill>
                  <a:schemeClr val="accent4"/>
                </a:solidFill>
              </a:rPr>
              <a:t>の操作</a:t>
            </a:r>
            <a:endParaRPr lang="en-US" altLang="ja-JP" sz="3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650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>
                <a:latin typeface="+mj-lt"/>
              </a:rPr>
              <a:t>インストール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419922" y="2214379"/>
            <a:ext cx="2154415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200" dirty="0"/>
              <a:t>DL</a:t>
            </a:r>
            <a:r>
              <a:rPr lang="ja-JP" altLang="en-US" sz="3200"/>
              <a:t>ページ：</a:t>
            </a:r>
            <a:r>
              <a:rPr lang="en" altLang="ja-JP" sz="3200" dirty="0">
                <a:hlinkClick r:id="rId2"/>
              </a:rPr>
              <a:t>https://h2o-release.s3.amazonaws.com/h2o/rel-zumbo/2/index.html</a:t>
            </a:r>
            <a:endParaRPr lang="en" altLang="ja-JP" sz="3200" dirty="0"/>
          </a:p>
          <a:p>
            <a:pPr>
              <a:spcBef>
                <a:spcPts val="600"/>
              </a:spcBef>
            </a:pPr>
            <a:endParaRPr lang="en-US" altLang="ja-JP" sz="3200" dirty="0"/>
          </a:p>
        </p:txBody>
      </p:sp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4A1C741A-526E-D88B-D76E-A9929FF35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164" y="3368541"/>
            <a:ext cx="13593660" cy="9649658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799529F1-D923-DCE0-F15C-5387BD0AC8F2}"/>
              </a:ext>
            </a:extLst>
          </p:cNvPr>
          <p:cNvSpPr/>
          <p:nvPr/>
        </p:nvSpPr>
        <p:spPr>
          <a:xfrm>
            <a:off x="6177772" y="5996445"/>
            <a:ext cx="1851103" cy="471262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5902899-1C68-8B6F-FFF7-5BC03439B5EF}"/>
              </a:ext>
            </a:extLst>
          </p:cNvPr>
          <p:cNvSpPr txBox="1"/>
          <p:nvPr/>
        </p:nvSpPr>
        <p:spPr>
          <a:xfrm>
            <a:off x="16522066" y="11147678"/>
            <a:ext cx="75828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Helvetica Neue" panose="02000503000000020004" pitchFamily="2" charset="0"/>
              <a:buChar char="※"/>
            </a:pPr>
            <a:r>
              <a:rPr lang="en-US" altLang="ja-JP" sz="2000" dirty="0"/>
              <a:t>H2O-3</a:t>
            </a:r>
            <a:r>
              <a:rPr lang="ja-JP" altLang="en-US" sz="2000"/>
              <a:t>本体（</a:t>
            </a:r>
            <a:r>
              <a:rPr lang="en-US" altLang="ja-JP" sz="2000" dirty="0"/>
              <a:t>j2o.jar</a:t>
            </a:r>
            <a:r>
              <a:rPr lang="ja-JP" altLang="en-US" sz="2000"/>
              <a:t>）も含まれるので</a:t>
            </a:r>
            <a:r>
              <a:rPr lang="en-US" altLang="ja-JP" sz="2000" dirty="0"/>
              <a:t>Flow</a:t>
            </a:r>
            <a:r>
              <a:rPr lang="ja-JP" altLang="en-US" sz="2000"/>
              <a:t>のインストールで</a:t>
            </a:r>
            <a:r>
              <a:rPr lang="en-US" altLang="ja-JP" sz="2000" dirty="0"/>
              <a:t>DL</a:t>
            </a:r>
            <a:r>
              <a:rPr lang="ja-JP" altLang="en-US" sz="2000"/>
              <a:t>したファイル（</a:t>
            </a:r>
            <a:r>
              <a:rPr lang="en" altLang="ja-JP" sz="2000" dirty="0"/>
              <a:t>h2o-3.xx.x.x.zip</a:t>
            </a:r>
            <a:r>
              <a:rPr lang="ja-JP" altLang="en-US" sz="2000"/>
              <a:t>）の</a:t>
            </a:r>
            <a:r>
              <a:rPr lang="en-US" altLang="ja-JP" sz="2000" dirty="0"/>
              <a:t>DL</a:t>
            </a:r>
            <a:r>
              <a:rPr lang="ja-JP" altLang="en-US" sz="2000"/>
              <a:t>は必要なし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3615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/>
              <a:t>H2O-3</a:t>
            </a:r>
            <a:r>
              <a:rPr lang="ja-JP" altLang="en-US" sz="5400" b="1"/>
              <a:t>の</a:t>
            </a:r>
            <a:r>
              <a:rPr lang="ja-JP" altLang="en-US" sz="5400" b="1">
                <a:latin typeface="+mj-lt"/>
              </a:rPr>
              <a:t>開始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414113" y="2136185"/>
            <a:ext cx="15026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400" dirty="0" err="1"/>
              <a:t>Jupyter</a:t>
            </a:r>
            <a:r>
              <a:rPr lang="en-US" altLang="ja-JP" sz="2400" dirty="0"/>
              <a:t> Notebook</a:t>
            </a:r>
            <a:r>
              <a:rPr lang="ja-JP" altLang="en-US" sz="2400"/>
              <a:t>を利用</a:t>
            </a:r>
            <a:endParaRPr lang="en-US" altLang="ja-JP" sz="2400" dirty="0"/>
          </a:p>
        </p:txBody>
      </p:sp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BE4C1571-7738-B611-37D0-B662E64F2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113" y="2857229"/>
            <a:ext cx="14045628" cy="9522461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F13E7C2-C570-7B02-D951-CA1A566ED7C8}"/>
              </a:ext>
            </a:extLst>
          </p:cNvPr>
          <p:cNvSpPr txBox="1"/>
          <p:nvPr/>
        </p:nvSpPr>
        <p:spPr>
          <a:xfrm>
            <a:off x="16011526" y="4235383"/>
            <a:ext cx="733757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400" dirty="0"/>
              <a:t>h2o.init()</a:t>
            </a:r>
            <a:r>
              <a:rPr lang="ja-JP" altLang="en-US" sz="2400"/>
              <a:t>により、</a:t>
            </a:r>
            <a:r>
              <a:rPr lang="en-US" altLang="ja-JP" sz="2400" dirty="0"/>
              <a:t> H2O-3</a:t>
            </a:r>
            <a:r>
              <a:rPr lang="ja-JP" altLang="en-US" sz="2400"/>
              <a:t>が開始、もしくは動作中の</a:t>
            </a:r>
            <a:r>
              <a:rPr lang="en-US" altLang="ja-JP" sz="2400" dirty="0"/>
              <a:t>H2O-3</a:t>
            </a:r>
            <a:r>
              <a:rPr lang="ja-JP" altLang="en-US" sz="2400"/>
              <a:t>へ接続を実施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B3D6A06-9525-DF2B-4754-259C7772B30C}"/>
              </a:ext>
            </a:extLst>
          </p:cNvPr>
          <p:cNvSpPr txBox="1"/>
          <p:nvPr/>
        </p:nvSpPr>
        <p:spPr>
          <a:xfrm>
            <a:off x="520209" y="13049254"/>
            <a:ext cx="12199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Document (Python API Reference): </a:t>
            </a:r>
            <a:r>
              <a:rPr lang="en-US" altLang="ja-JP" sz="2000" dirty="0">
                <a:hlinkClick r:id="rId3"/>
              </a:rPr>
              <a:t>https://docs.h2o.ai/h2o/latest-stable/h2o-py/docs/index.html</a:t>
            </a:r>
            <a:endParaRPr lang="en-US" altLang="ja-JP" sz="2000" dirty="0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20DED19D-F435-F755-2157-F27898EC2B7D}"/>
              </a:ext>
            </a:extLst>
          </p:cNvPr>
          <p:cNvSpPr/>
          <p:nvPr/>
        </p:nvSpPr>
        <p:spPr>
          <a:xfrm>
            <a:off x="5015899" y="6659842"/>
            <a:ext cx="2243008" cy="304876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1F24FDD7-7FAA-233D-23CA-EB84080EAD05}"/>
              </a:ext>
            </a:extLst>
          </p:cNvPr>
          <p:cNvCxnSpPr>
            <a:cxnSpLocks/>
            <a:stCxn id="12" idx="1"/>
            <a:endCxn id="7" idx="3"/>
          </p:cNvCxnSpPr>
          <p:nvPr/>
        </p:nvCxnSpPr>
        <p:spPr>
          <a:xfrm flipH="1" flipV="1">
            <a:off x="7258907" y="6812280"/>
            <a:ext cx="9249914" cy="219456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033E631-AAA0-C98F-D222-59641659446F}"/>
              </a:ext>
            </a:extLst>
          </p:cNvPr>
          <p:cNvSpPr txBox="1"/>
          <p:nvPr/>
        </p:nvSpPr>
        <p:spPr>
          <a:xfrm>
            <a:off x="16508821" y="8766810"/>
            <a:ext cx="5589433" cy="480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400"/>
              <a:t>クリックすると、</a:t>
            </a:r>
            <a:r>
              <a:rPr lang="en-US" altLang="ja-JP" sz="2400" dirty="0"/>
              <a:t>Flow</a:t>
            </a:r>
            <a:r>
              <a:rPr lang="ja-JP" altLang="en-US" sz="2400"/>
              <a:t>が開く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379326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/>
              <a:t>H2O-3</a:t>
            </a:r>
            <a:r>
              <a:rPr lang="ja-JP" altLang="en-US" sz="5400" b="1"/>
              <a:t>の設定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419922" y="1938732"/>
            <a:ext cx="21544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/>
              <a:t>h2o.init()</a:t>
            </a:r>
            <a:r>
              <a:rPr lang="ja-JP" altLang="en-US" sz="3600"/>
              <a:t>のオプション</a:t>
            </a:r>
            <a:endParaRPr lang="en-US" altLang="ja-JP" sz="3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CBE977C-555E-F017-8A5A-00721431E6A2}"/>
              </a:ext>
            </a:extLst>
          </p:cNvPr>
          <p:cNvSpPr txBox="1"/>
          <p:nvPr/>
        </p:nvSpPr>
        <p:spPr>
          <a:xfrm>
            <a:off x="1906315" y="3156634"/>
            <a:ext cx="6620465" cy="5524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800" dirty="0" err="1"/>
              <a:t>url</a:t>
            </a:r>
            <a:r>
              <a:rPr lang="en-US" altLang="ja-JP" sz="2800" dirty="0"/>
              <a:t>, </a:t>
            </a:r>
            <a:r>
              <a:rPr lang="en-US" altLang="ja-JP" sz="2800" dirty="0" err="1"/>
              <a:t>ip</a:t>
            </a:r>
            <a:r>
              <a:rPr lang="en-US" altLang="ja-JP" sz="2800" dirty="0"/>
              <a:t>, port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/>
              <a:t>接続する</a:t>
            </a:r>
            <a:r>
              <a:rPr lang="en-US" altLang="ja-JP" sz="2800" dirty="0"/>
              <a:t>H2O-3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/>
              <a:t>ローカルの</a:t>
            </a:r>
            <a:r>
              <a:rPr lang="en-US" altLang="ja-JP" sz="2800" dirty="0"/>
              <a:t>H2O-3</a:t>
            </a:r>
            <a:r>
              <a:rPr lang="ja-JP" altLang="en-US" sz="2800"/>
              <a:t>へ接続する場合は指定の必要なし</a:t>
            </a:r>
            <a:endParaRPr lang="en-US" altLang="ja-JP" sz="2800" dirty="0"/>
          </a:p>
          <a:p>
            <a:pPr>
              <a:spcBef>
                <a:spcPts val="600"/>
              </a:spcBef>
            </a:pPr>
            <a:endParaRPr lang="en-US" altLang="ja-JP" sz="2800" dirty="0"/>
          </a:p>
          <a:p>
            <a:pPr>
              <a:spcBef>
                <a:spcPts val="600"/>
              </a:spcBef>
            </a:pPr>
            <a:r>
              <a:rPr lang="en-US" altLang="ja-JP" sz="2800" dirty="0" err="1"/>
              <a:t>nthreads</a:t>
            </a:r>
            <a:endParaRPr lang="en-US" altLang="ja-JP" sz="2800" dirty="0"/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/>
              <a:t>利用する</a:t>
            </a:r>
            <a:r>
              <a:rPr lang="en-US" altLang="ja-JP" sz="2800" dirty="0"/>
              <a:t>CPU</a:t>
            </a:r>
            <a:r>
              <a:rPr lang="ja-JP" altLang="en-US" sz="2800"/>
              <a:t>コア数</a:t>
            </a:r>
            <a:endParaRPr lang="en-US" altLang="ja-JP" sz="2800" dirty="0"/>
          </a:p>
          <a:p>
            <a:pPr>
              <a:spcBef>
                <a:spcPts val="600"/>
              </a:spcBef>
            </a:pPr>
            <a:endParaRPr lang="en-US" altLang="ja-JP" sz="2800" dirty="0"/>
          </a:p>
          <a:p>
            <a:pPr>
              <a:spcBef>
                <a:spcPts val="600"/>
              </a:spcBef>
            </a:pPr>
            <a:r>
              <a:rPr lang="en-US" altLang="ja-JP" sz="2800" dirty="0" err="1"/>
              <a:t>max_mem_size</a:t>
            </a:r>
            <a:endParaRPr lang="en-US" altLang="ja-JP" sz="2800" dirty="0"/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/>
              <a:t>利用するメモリ容量</a:t>
            </a:r>
            <a:endParaRPr lang="en-US" altLang="ja-JP" sz="2800" dirty="0"/>
          </a:p>
          <a:p>
            <a:pPr>
              <a:spcBef>
                <a:spcPts val="600"/>
              </a:spcBef>
            </a:pPr>
            <a:endParaRPr lang="en-US" altLang="ja-JP" sz="28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B5A1580-0D01-8770-661C-65227047A616}"/>
              </a:ext>
            </a:extLst>
          </p:cNvPr>
          <p:cNvSpPr txBox="1"/>
          <p:nvPr/>
        </p:nvSpPr>
        <p:spPr>
          <a:xfrm>
            <a:off x="520209" y="13049254"/>
            <a:ext cx="12199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Document: </a:t>
            </a:r>
            <a:r>
              <a:rPr lang="en-US" altLang="ja-JP" sz="2000" dirty="0">
                <a:hlinkClick r:id="rId2"/>
              </a:rPr>
              <a:t>https://docs.h2o.ai/h2o/latest-stable/h2o-docs/starting-h2o.html#from-python</a:t>
            </a:r>
            <a:endParaRPr lang="en-US" altLang="ja-JP" sz="2000" dirty="0"/>
          </a:p>
        </p:txBody>
      </p:sp>
      <p:pic>
        <p:nvPicPr>
          <p:cNvPr id="6" name="図 5" descr="グラフィカル ユーザー インターフェイス, テキスト&#10;&#10;自動的に生成された説明">
            <a:extLst>
              <a:ext uri="{FF2B5EF4-FFF2-40B4-BE49-F238E27FC236}">
                <a16:creationId xmlns:a16="http://schemas.microsoft.com/office/drawing/2014/main" id="{A6911A31-E7AF-3548-CB56-844B7C9E8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1020" y="2075892"/>
            <a:ext cx="11244580" cy="10045514"/>
          </a:xfrm>
          <a:prstGeom prst="rect">
            <a:avLst/>
          </a:prstGeom>
        </p:spPr>
      </p:pic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78CC7D91-2EAF-EB08-A1A4-E3FB60784726}"/>
              </a:ext>
            </a:extLst>
          </p:cNvPr>
          <p:cNvSpPr/>
          <p:nvPr/>
        </p:nvSpPr>
        <p:spPr>
          <a:xfrm>
            <a:off x="11612880" y="9289805"/>
            <a:ext cx="5045063" cy="334255"/>
          </a:xfrm>
          <a:prstGeom prst="round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12E5D2B1-FF2F-9D3D-4CE4-82010EAF58BA}"/>
              </a:ext>
            </a:extLst>
          </p:cNvPr>
          <p:cNvSpPr/>
          <p:nvPr/>
        </p:nvSpPr>
        <p:spPr>
          <a:xfrm>
            <a:off x="11612880" y="9958956"/>
            <a:ext cx="5045063" cy="334255"/>
          </a:xfrm>
          <a:prstGeom prst="round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581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2EB3AD4-6322-E64E-AD11-7D87EA27217A}"/>
              </a:ext>
            </a:extLst>
          </p:cNvPr>
          <p:cNvSpPr/>
          <p:nvPr/>
        </p:nvSpPr>
        <p:spPr>
          <a:xfrm>
            <a:off x="1088281" y="2110832"/>
            <a:ext cx="22207437" cy="3683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spcBef>
                <a:spcPts val="1600"/>
              </a:spcBef>
              <a:buFont typeface="Wingdings" pitchFamily="2" charset="2"/>
              <a:buChar char="l"/>
            </a:pPr>
            <a:r>
              <a:rPr lang="ja-JP" altLang="en-US" sz="3600"/>
              <a:t>オープンソース、分散型インメモリ</a:t>
            </a:r>
            <a:r>
              <a:rPr lang="ja-JP" altLang="en-US" sz="3600" b="1"/>
              <a:t>機械学習フレームワーク</a:t>
            </a:r>
            <a:endParaRPr lang="en-US" altLang="ja-JP" sz="3600" b="1" dirty="0"/>
          </a:p>
          <a:p>
            <a:pPr marL="571500" indent="-571500">
              <a:spcBef>
                <a:spcPts val="1600"/>
              </a:spcBef>
              <a:buFont typeface="Wingdings" pitchFamily="2" charset="2"/>
              <a:buChar char="l"/>
            </a:pPr>
            <a:r>
              <a:rPr lang="ja-JP" altLang="en-US" sz="3600"/>
              <a:t>さまざまな統計・機械学習モデルと</a:t>
            </a:r>
            <a:r>
              <a:rPr lang="en-US" altLang="ja-JP" sz="3600" b="1" dirty="0" err="1"/>
              <a:t>AutoML</a:t>
            </a:r>
            <a:r>
              <a:rPr lang="ja-JP" altLang="en-US" sz="3600"/>
              <a:t>のサポート</a:t>
            </a:r>
            <a:endParaRPr lang="en-US" altLang="ja-JP" sz="3600" dirty="0"/>
          </a:p>
          <a:p>
            <a:pPr marL="571500" indent="-571500">
              <a:spcBef>
                <a:spcPts val="1600"/>
              </a:spcBef>
              <a:buFont typeface="Wingdings" pitchFamily="2" charset="2"/>
              <a:buChar char="l"/>
            </a:pPr>
            <a:r>
              <a:rPr lang="en-US" altLang="ja-JP" sz="3600" dirty="0"/>
              <a:t>R, Python</a:t>
            </a:r>
            <a:r>
              <a:rPr lang="ja-JP" altLang="en-US" sz="3600"/>
              <a:t>などへの</a:t>
            </a:r>
            <a:r>
              <a:rPr lang="en-US" altLang="ja-JP" sz="3600" dirty="0"/>
              <a:t>API</a:t>
            </a:r>
            <a:r>
              <a:rPr lang="ja-JP" altLang="en-US" sz="3600"/>
              <a:t>の提供と、</a:t>
            </a:r>
            <a:r>
              <a:rPr lang="en-US" altLang="ja-JP" sz="3600" dirty="0"/>
              <a:t>H2O Flow</a:t>
            </a:r>
            <a:r>
              <a:rPr lang="ja-JP" altLang="en-US" sz="3600"/>
              <a:t>を用いた</a:t>
            </a:r>
            <a:r>
              <a:rPr lang="en-US" altLang="ja-JP" sz="3600" dirty="0"/>
              <a:t>GUI</a:t>
            </a:r>
            <a:r>
              <a:rPr lang="ja-JP" altLang="en-US" sz="3600"/>
              <a:t>操作</a:t>
            </a:r>
            <a:endParaRPr lang="en-US" altLang="ja-JP" sz="3600" dirty="0"/>
          </a:p>
          <a:p>
            <a:pPr marL="571500" indent="-571500">
              <a:spcBef>
                <a:spcPts val="1600"/>
              </a:spcBef>
              <a:buFont typeface="Wingdings" pitchFamily="2" charset="2"/>
              <a:buChar char="l"/>
            </a:pPr>
            <a:r>
              <a:rPr lang="en-US" altLang="ja-JP" sz="3600" dirty="0"/>
              <a:t>Java</a:t>
            </a:r>
            <a:r>
              <a:rPr lang="ja-JP" altLang="en-US" sz="3600"/>
              <a:t>で開発、</a:t>
            </a:r>
            <a:r>
              <a:rPr lang="en-US" altLang="ja-JP" sz="3600" dirty="0"/>
              <a:t>Key/Value Store</a:t>
            </a:r>
            <a:r>
              <a:rPr lang="ja-JP" altLang="en-US" sz="3600"/>
              <a:t>方式によるデータやモデルオブジェクトへのアクセス</a:t>
            </a:r>
            <a:endParaRPr lang="en-US" altLang="ja-JP" sz="3600" dirty="0"/>
          </a:p>
          <a:p>
            <a:pPr marL="571500" indent="-571500">
              <a:spcBef>
                <a:spcPts val="1600"/>
              </a:spcBef>
              <a:buFont typeface="Wingdings" pitchFamily="2" charset="2"/>
              <a:buChar char="l"/>
            </a:pPr>
            <a:r>
              <a:rPr lang="en-US" altLang="ja-JP" sz="3600" dirty="0"/>
              <a:t>Hadoop</a:t>
            </a:r>
            <a:r>
              <a:rPr lang="ja-JP" altLang="en-US" sz="3600"/>
              <a:t>や</a:t>
            </a:r>
            <a:r>
              <a:rPr lang="en-US" altLang="ja-JP" sz="3600" dirty="0"/>
              <a:t>Spark</a:t>
            </a:r>
            <a:r>
              <a:rPr lang="ja-JP" altLang="en-US" sz="3600"/>
              <a:t>環境での利用</a:t>
            </a:r>
            <a:endParaRPr lang="en-US" altLang="ja-JP" sz="36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/>
              <a:t>H2O-3</a:t>
            </a:r>
            <a:r>
              <a:rPr lang="ja-JP" altLang="en-US" sz="5400" b="1"/>
              <a:t>とは</a:t>
            </a:r>
            <a:endParaRPr lang="en-US" altLang="ja-JP" sz="5400" b="1" dirty="0"/>
          </a:p>
        </p:txBody>
      </p:sp>
      <p:pic>
        <p:nvPicPr>
          <p:cNvPr id="7" name="グラフィックス 6" descr="雲 枠線">
            <a:extLst>
              <a:ext uri="{FF2B5EF4-FFF2-40B4-BE49-F238E27FC236}">
                <a16:creationId xmlns:a16="http://schemas.microsoft.com/office/drawing/2014/main" id="{43AE9AA3-7A44-2C2B-259B-ABB5B1E2A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22" t="23583" r="3946" b="22742"/>
          <a:stretch/>
        </p:blipFill>
        <p:spPr>
          <a:xfrm>
            <a:off x="12192000" y="6502941"/>
            <a:ext cx="10494301" cy="610727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58E00FA-8D05-63A2-53F8-07D320317668}"/>
              </a:ext>
            </a:extLst>
          </p:cNvPr>
          <p:cNvSpPr txBox="1"/>
          <p:nvPr/>
        </p:nvSpPr>
        <p:spPr>
          <a:xfrm>
            <a:off x="19000482" y="7098219"/>
            <a:ext cx="3969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600">
                <a:solidFill>
                  <a:schemeClr val="bg1">
                    <a:lumMod val="50000"/>
                  </a:schemeClr>
                </a:solidFill>
              </a:rPr>
              <a:t>H2O </a:t>
            </a:r>
            <a:r>
              <a:rPr lang="en-US" altLang="ja-JP" sz="36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ja-JP" altLang="en-US" sz="3600">
                <a:solidFill>
                  <a:schemeClr val="bg1">
                    <a:lumMod val="50000"/>
                  </a:schemeClr>
                </a:solidFill>
              </a:rPr>
              <a:t>luster</a:t>
            </a:r>
          </a:p>
        </p:txBody>
      </p:sp>
      <p:pic>
        <p:nvPicPr>
          <p:cNvPr id="10" name="Picture 4" descr="R 開発者向けガイド - R プログラミング - Azure Architecture Center | Microsoft Docs">
            <a:extLst>
              <a:ext uri="{FF2B5EF4-FFF2-40B4-BE49-F238E27FC236}">
                <a16:creationId xmlns:a16="http://schemas.microsoft.com/office/drawing/2014/main" id="{F8B1FC9D-FBDE-6498-76F8-1AC3E9E0C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633" y="9938484"/>
            <a:ext cx="2061972" cy="160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Python】M1 Macでpyenvを使用してpython3.7をインストールする | POST OUTPUT">
            <a:extLst>
              <a:ext uri="{FF2B5EF4-FFF2-40B4-BE49-F238E27FC236}">
                <a16:creationId xmlns:a16="http://schemas.microsoft.com/office/drawing/2014/main" id="{F4F46C20-3978-004A-21A0-4D4D9056E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8" r="18319"/>
          <a:stretch/>
        </p:blipFill>
        <p:spPr bwMode="auto">
          <a:xfrm>
            <a:off x="6949634" y="7607888"/>
            <a:ext cx="2061972" cy="177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66162EA-57A1-7C42-80C1-247A9EB36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7740" y="12268879"/>
            <a:ext cx="4318782" cy="80724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BF3FCEB-C4A3-026F-0544-7B44B5740D69}"/>
              </a:ext>
            </a:extLst>
          </p:cNvPr>
          <p:cNvSpPr txBox="1"/>
          <p:nvPr/>
        </p:nvSpPr>
        <p:spPr>
          <a:xfrm>
            <a:off x="18177694" y="10615620"/>
            <a:ext cx="56279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/>
              <a:t>Java process</a:t>
            </a:r>
            <a:endParaRPr lang="en-US" altLang="ja-JP" sz="2800" dirty="0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EB554F11-1AD3-F3B7-F2DD-CE1A1DFAF275}"/>
              </a:ext>
            </a:extLst>
          </p:cNvPr>
          <p:cNvGrpSpPr/>
          <p:nvPr/>
        </p:nvGrpSpPr>
        <p:grpSpPr>
          <a:xfrm>
            <a:off x="15386472" y="8035711"/>
            <a:ext cx="2308541" cy="1373541"/>
            <a:chOff x="9165265" y="9891385"/>
            <a:chExt cx="2308541" cy="1373541"/>
          </a:xfrm>
        </p:grpSpPr>
        <p:pic>
          <p:nvPicPr>
            <p:cNvPr id="15" name="Picture 2" descr="「h2o ai logo」の画像検索結果">
              <a:extLst>
                <a:ext uri="{FF2B5EF4-FFF2-40B4-BE49-F238E27FC236}">
                  <a16:creationId xmlns:a16="http://schemas.microsoft.com/office/drawing/2014/main" id="{9F461FE2-BA39-1D79-97C1-7F8FFEDDB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1374" y="1013535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グラフィックス 15" descr="データベース 枠線">
              <a:extLst>
                <a:ext uri="{FF2B5EF4-FFF2-40B4-BE49-F238E27FC236}">
                  <a16:creationId xmlns:a16="http://schemas.microsoft.com/office/drawing/2014/main" id="{B6A73F85-67BF-C19E-DD19-43F074F8D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38141" y="10143460"/>
              <a:ext cx="914400" cy="914400"/>
            </a:xfrm>
            <a:prstGeom prst="rect">
              <a:avLst/>
            </a:prstGeom>
          </p:spPr>
        </p:pic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631ED5E0-3CDD-04B9-5602-10464CDEE1F3}"/>
                </a:ext>
              </a:extLst>
            </p:cNvPr>
            <p:cNvSpPr/>
            <p:nvPr/>
          </p:nvSpPr>
          <p:spPr>
            <a:xfrm>
              <a:off x="9165265" y="9891385"/>
              <a:ext cx="2308541" cy="137354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E59AC110-3C50-E40C-AA61-19282581002A}"/>
              </a:ext>
            </a:extLst>
          </p:cNvPr>
          <p:cNvGrpSpPr/>
          <p:nvPr/>
        </p:nvGrpSpPr>
        <p:grpSpPr>
          <a:xfrm>
            <a:off x="17072654" y="9830879"/>
            <a:ext cx="2308541" cy="1373541"/>
            <a:chOff x="16648729" y="9518237"/>
            <a:chExt cx="2308541" cy="1373541"/>
          </a:xfrm>
        </p:grpSpPr>
        <p:pic>
          <p:nvPicPr>
            <p:cNvPr id="19" name="Picture 2" descr="「h2o ai logo」の画像検索結果">
              <a:extLst>
                <a:ext uri="{FF2B5EF4-FFF2-40B4-BE49-F238E27FC236}">
                  <a16:creationId xmlns:a16="http://schemas.microsoft.com/office/drawing/2014/main" id="{822BF3A0-6F67-C8F3-36BB-C9D91FF1E7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21739" y="9781452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グラフィックス 19" descr="データベース 枠線">
              <a:extLst>
                <a:ext uri="{FF2B5EF4-FFF2-40B4-BE49-F238E27FC236}">
                  <a16:creationId xmlns:a16="http://schemas.microsoft.com/office/drawing/2014/main" id="{EAE5AB44-66E5-1EED-AE02-53E0F0DB6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662495" y="9758905"/>
              <a:ext cx="914400" cy="914400"/>
            </a:xfrm>
            <a:prstGeom prst="rect">
              <a:avLst/>
            </a:prstGeom>
          </p:spPr>
        </p:pic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8F1F6FD6-C0FB-1B80-5648-E707F615F324}"/>
                </a:ext>
              </a:extLst>
            </p:cNvPr>
            <p:cNvSpPr/>
            <p:nvPr/>
          </p:nvSpPr>
          <p:spPr>
            <a:xfrm>
              <a:off x="16648729" y="9518237"/>
              <a:ext cx="2308541" cy="137354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EDCCF20E-C753-1997-E5C1-8B2B852BFEA1}"/>
              </a:ext>
            </a:extLst>
          </p:cNvPr>
          <p:cNvGrpSpPr/>
          <p:nvPr/>
        </p:nvGrpSpPr>
        <p:grpSpPr>
          <a:xfrm>
            <a:off x="13880145" y="9848213"/>
            <a:ext cx="2308541" cy="1373541"/>
            <a:chOff x="9165265" y="9891385"/>
            <a:chExt cx="2308541" cy="1373541"/>
          </a:xfrm>
        </p:grpSpPr>
        <p:pic>
          <p:nvPicPr>
            <p:cNvPr id="23" name="Picture 2" descr="「h2o ai logo」の画像検索結果">
              <a:extLst>
                <a:ext uri="{FF2B5EF4-FFF2-40B4-BE49-F238E27FC236}">
                  <a16:creationId xmlns:a16="http://schemas.microsoft.com/office/drawing/2014/main" id="{6334BF15-2645-A70D-1C71-E378886792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1374" y="1013535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グラフィックス 23" descr="データベース 枠線">
              <a:extLst>
                <a:ext uri="{FF2B5EF4-FFF2-40B4-BE49-F238E27FC236}">
                  <a16:creationId xmlns:a16="http://schemas.microsoft.com/office/drawing/2014/main" id="{AE95817E-0510-B13B-0D7A-5AD22D8B1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38141" y="10143460"/>
              <a:ext cx="914400" cy="914400"/>
            </a:xfrm>
            <a:prstGeom prst="rect">
              <a:avLst/>
            </a:prstGeom>
          </p:spPr>
        </p:pic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F2B84198-7A5F-371E-446E-98FF143859C5}"/>
                </a:ext>
              </a:extLst>
            </p:cNvPr>
            <p:cNvSpPr/>
            <p:nvPr/>
          </p:nvSpPr>
          <p:spPr>
            <a:xfrm>
              <a:off x="9165265" y="9891385"/>
              <a:ext cx="2308541" cy="137354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6" name="角丸四角形 25">
            <a:extLst>
              <a:ext uri="{FF2B5EF4-FFF2-40B4-BE49-F238E27FC236}">
                <a16:creationId xmlns:a16="http://schemas.microsoft.com/office/drawing/2014/main" id="{311904B3-6BB0-0C69-93C5-5AA1CF090276}"/>
              </a:ext>
            </a:extLst>
          </p:cNvPr>
          <p:cNvSpPr/>
          <p:nvPr/>
        </p:nvSpPr>
        <p:spPr>
          <a:xfrm>
            <a:off x="15183921" y="7805608"/>
            <a:ext cx="2987019" cy="367755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F82D1F4-121C-F2A6-CDD4-65818C29E543}"/>
              </a:ext>
            </a:extLst>
          </p:cNvPr>
          <p:cNvSpPr txBox="1"/>
          <p:nvPr/>
        </p:nvSpPr>
        <p:spPr>
          <a:xfrm>
            <a:off x="14603454" y="7345925"/>
            <a:ext cx="41516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dirty="0">
                <a:solidFill>
                  <a:schemeClr val="accent1"/>
                </a:solidFill>
              </a:rPr>
              <a:t>H2O Frame</a:t>
            </a:r>
          </a:p>
        </p:txBody>
      </p:sp>
      <p:sp>
        <p:nvSpPr>
          <p:cNvPr id="28" name="左右矢印 27">
            <a:extLst>
              <a:ext uri="{FF2B5EF4-FFF2-40B4-BE49-F238E27FC236}">
                <a16:creationId xmlns:a16="http://schemas.microsoft.com/office/drawing/2014/main" id="{CC8DF164-C07A-D1CD-549C-B0D603E9F2B8}"/>
              </a:ext>
            </a:extLst>
          </p:cNvPr>
          <p:cNvSpPr/>
          <p:nvPr/>
        </p:nvSpPr>
        <p:spPr>
          <a:xfrm>
            <a:off x="9490364" y="9382650"/>
            <a:ext cx="4099548" cy="1323569"/>
          </a:xfrm>
          <a:prstGeom prst="leftRightArrow">
            <a:avLst>
              <a:gd name="adj1" fmla="val 3714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663BC49-2128-053F-6D6D-F9C572FB5784}"/>
              </a:ext>
            </a:extLst>
          </p:cNvPr>
          <p:cNvSpPr txBox="1"/>
          <p:nvPr/>
        </p:nvSpPr>
        <p:spPr>
          <a:xfrm>
            <a:off x="8780202" y="9280310"/>
            <a:ext cx="56279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800" dirty="0"/>
              <a:t>REST API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803BEB2-8832-21A8-B6AA-695C226619A3}"/>
              </a:ext>
            </a:extLst>
          </p:cNvPr>
          <p:cNvSpPr/>
          <p:nvPr/>
        </p:nvSpPr>
        <p:spPr>
          <a:xfrm>
            <a:off x="12706546" y="11906754"/>
            <a:ext cx="2188655" cy="7665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Hadoop</a:t>
            </a:r>
            <a:endParaRPr kumimoji="1" lang="ja-JP" altLang="en-US" sz="240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53EBCE34-5DEF-1800-240E-F69C37061F3F}"/>
              </a:ext>
            </a:extLst>
          </p:cNvPr>
          <p:cNvSpPr/>
          <p:nvPr/>
        </p:nvSpPr>
        <p:spPr>
          <a:xfrm>
            <a:off x="15054785" y="11906754"/>
            <a:ext cx="2188655" cy="7665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Spark</a:t>
            </a:r>
            <a:endParaRPr kumimoji="1" lang="ja-JP" altLang="en-US" sz="2400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23FA18EF-5523-973D-39E9-A5802D077D92}"/>
              </a:ext>
            </a:extLst>
          </p:cNvPr>
          <p:cNvSpPr/>
          <p:nvPr/>
        </p:nvSpPr>
        <p:spPr>
          <a:xfrm>
            <a:off x="17403024" y="11905204"/>
            <a:ext cx="2188655" cy="7665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Kubernetes</a:t>
            </a:r>
            <a:endParaRPr kumimoji="1" lang="ja-JP" altLang="en-US" sz="240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C9254D1-3519-651B-56CB-1DFB8A0D3CCF}"/>
              </a:ext>
            </a:extLst>
          </p:cNvPr>
          <p:cNvSpPr/>
          <p:nvPr/>
        </p:nvSpPr>
        <p:spPr>
          <a:xfrm>
            <a:off x="19751263" y="11905204"/>
            <a:ext cx="2188655" cy="7665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Standalone</a:t>
            </a:r>
          </a:p>
        </p:txBody>
      </p:sp>
      <p:pic>
        <p:nvPicPr>
          <p:cNvPr id="1026" name="Picture 2" descr="Java | Java Wiki | Fandom">
            <a:extLst>
              <a:ext uri="{FF2B5EF4-FFF2-40B4-BE49-F238E27FC236}">
                <a16:creationId xmlns:a16="http://schemas.microsoft.com/office/drawing/2014/main" id="{9D5A4050-2493-6060-006C-7E7F3EAF0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190" y="8730051"/>
            <a:ext cx="1952603" cy="195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390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>
                <a:latin typeface="+mj-lt"/>
              </a:rPr>
              <a:t>実施例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115122" y="9891515"/>
            <a:ext cx="21544156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600"/>
              <a:t>各アルゴリズム実施例：</a:t>
            </a:r>
            <a:r>
              <a:rPr lang="en-US" altLang="ja-JP" sz="3200" dirty="0">
                <a:hlinkClick r:id="rId2"/>
              </a:rPr>
              <a:t>https://github.com/yukismd/H2O_3_Tutorial/tree/master/examples_python</a:t>
            </a:r>
            <a:endParaRPr lang="en-US" altLang="ja-JP" sz="3600" dirty="0"/>
          </a:p>
          <a:p>
            <a:pPr>
              <a:spcBef>
                <a:spcPts val="600"/>
              </a:spcBef>
            </a:pPr>
            <a:endParaRPr lang="en-US" altLang="ja-JP" sz="3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CA48EBF-9179-EF68-B816-0BF9175FFFB2}"/>
              </a:ext>
            </a:extLst>
          </p:cNvPr>
          <p:cNvSpPr txBox="1"/>
          <p:nvPr/>
        </p:nvSpPr>
        <p:spPr>
          <a:xfrm>
            <a:off x="1115122" y="2103581"/>
            <a:ext cx="21544156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600"/>
              <a:t>デモ用</a:t>
            </a:r>
            <a:r>
              <a:rPr lang="en-US" altLang="ja-JP" sz="3600" dirty="0"/>
              <a:t>Notebook</a:t>
            </a:r>
            <a:r>
              <a:rPr lang="ja-JP" altLang="en-US" sz="3600"/>
              <a:t>：</a:t>
            </a:r>
            <a:r>
              <a:rPr lang="en-US" altLang="ja-JP" sz="3200" dirty="0">
                <a:hlinkClick r:id="rId3"/>
              </a:rPr>
              <a:t>https://github.com/yukismd/H2O_3_Tutorial/blob/master/examples_python/Quick_Demo.ipynb</a:t>
            </a:r>
            <a:endParaRPr lang="en-US" altLang="ja-JP" sz="3200" dirty="0"/>
          </a:p>
          <a:p>
            <a:pPr>
              <a:spcBef>
                <a:spcPts val="600"/>
              </a:spcBef>
            </a:pPr>
            <a:endParaRPr lang="en-US" altLang="ja-JP" sz="1000" dirty="0"/>
          </a:p>
          <a:p>
            <a:pPr>
              <a:spcBef>
                <a:spcPts val="600"/>
              </a:spcBef>
            </a:pPr>
            <a:r>
              <a:rPr lang="ja-JP" altLang="en-US" sz="2400"/>
              <a:t>実施内容：</a:t>
            </a:r>
            <a:endParaRPr lang="en-US" altLang="ja-JP" sz="2400" dirty="0"/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400" dirty="0"/>
              <a:t>H2O-3</a:t>
            </a:r>
            <a:r>
              <a:rPr lang="ja-JP" altLang="en-US" sz="2400"/>
              <a:t>の起動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400"/>
              <a:t>データのロード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400"/>
              <a:t>データ分割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400"/>
              <a:t>モデルのあてはめ</a:t>
            </a:r>
            <a:r>
              <a:rPr lang="en-US" altLang="ja-JP" sz="2400" dirty="0"/>
              <a:t>(GBM)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400"/>
              <a:t>機械学習の解釈可能性（</a:t>
            </a:r>
            <a:r>
              <a:rPr lang="en-US" altLang="ja-JP" sz="2400" dirty="0"/>
              <a:t>Global</a:t>
            </a:r>
            <a:r>
              <a:rPr lang="ja-JP" altLang="en-US" sz="2400"/>
              <a:t>、</a:t>
            </a:r>
            <a:r>
              <a:rPr lang="en-US" altLang="ja-JP" sz="2400" dirty="0"/>
              <a:t>Local</a:t>
            </a:r>
            <a:r>
              <a:rPr lang="ja-JP" altLang="en-US" sz="2400"/>
              <a:t>（</a:t>
            </a:r>
            <a:r>
              <a:rPr lang="en-US" altLang="ja-JP" sz="2400" dirty="0"/>
              <a:t>1</a:t>
            </a:r>
            <a:r>
              <a:rPr lang="ja-JP" altLang="en-US" sz="2400"/>
              <a:t>オブザベーション）なモデルの解釈）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400"/>
              <a:t>スコアリング（予測値、</a:t>
            </a:r>
            <a:r>
              <a:rPr lang="en-US" altLang="ja-JP" sz="2400" dirty="0"/>
              <a:t>SHAP</a:t>
            </a:r>
            <a:r>
              <a:rPr lang="ja-JP" altLang="en-US" sz="2400"/>
              <a:t>）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400"/>
              <a:t>モデルの保存とロード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400"/>
              <a:t>ハイパーパラメータチューニング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400" dirty="0" err="1"/>
              <a:t>AutoML</a:t>
            </a:r>
            <a:endParaRPr lang="en-US" altLang="ja-JP" sz="2400" dirty="0"/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400" dirty="0"/>
              <a:t>H2O-3</a:t>
            </a:r>
            <a:r>
              <a:rPr lang="ja-JP" altLang="en-US" sz="2400"/>
              <a:t>の終了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4187668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Scikit-learn</a:t>
            </a:r>
            <a:r>
              <a:rPr lang="ja-JP" altLang="en-US" sz="5400" b="1">
                <a:latin typeface="+mj-lt"/>
              </a:rPr>
              <a:t>インテグレーション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605776" y="2741620"/>
            <a:ext cx="21544156" cy="3801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/>
              <a:t>XXX</a:t>
            </a:r>
          </a:p>
          <a:p>
            <a:pPr>
              <a:spcBef>
                <a:spcPts val="600"/>
              </a:spcBef>
            </a:pPr>
            <a:endParaRPr lang="en-US" altLang="ja-JP" sz="3600" dirty="0"/>
          </a:p>
          <a:p>
            <a:pPr>
              <a:spcBef>
                <a:spcPts val="600"/>
              </a:spcBef>
            </a:pPr>
            <a:r>
              <a:rPr lang="en-US" altLang="ja-JP" sz="3600" dirty="0"/>
              <a:t>XX</a:t>
            </a:r>
          </a:p>
          <a:p>
            <a:pPr>
              <a:spcBef>
                <a:spcPts val="600"/>
              </a:spcBef>
            </a:pPr>
            <a:endParaRPr lang="en-US" altLang="ja-JP" sz="3600" dirty="0"/>
          </a:p>
          <a:p>
            <a:pPr>
              <a:spcBef>
                <a:spcPts val="600"/>
              </a:spcBef>
            </a:pPr>
            <a:r>
              <a:rPr lang="en-US" altLang="ja-JP" sz="3600" dirty="0"/>
              <a:t>h2o.sklearn</a:t>
            </a:r>
          </a:p>
          <a:p>
            <a:pPr>
              <a:spcBef>
                <a:spcPts val="600"/>
              </a:spcBef>
            </a:pPr>
            <a:endParaRPr lang="en-US" altLang="ja-JP" sz="3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FBD982-4076-B8D0-A476-51E71B636EAF}"/>
              </a:ext>
            </a:extLst>
          </p:cNvPr>
          <p:cNvSpPr txBox="1"/>
          <p:nvPr/>
        </p:nvSpPr>
        <p:spPr>
          <a:xfrm>
            <a:off x="5375901" y="7572792"/>
            <a:ext cx="1219581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>
                <a:hlinkClick r:id="rId2"/>
              </a:rPr>
              <a:t>https://docs.h2o.ai/h2o/latest-stable/h2o-docs/h2o-client.html#sklearn-support</a:t>
            </a:r>
            <a:endParaRPr lang="en-US" altLang="ja-JP" sz="2000" dirty="0"/>
          </a:p>
          <a:p>
            <a:endParaRPr lang="en-US" altLang="ja-JP" sz="2000" dirty="0"/>
          </a:p>
          <a:p>
            <a:r>
              <a:rPr lang="en-US" altLang="ja-JP" sz="2000" dirty="0">
                <a:hlinkClick r:id="rId3"/>
              </a:rPr>
              <a:t>https://github.com/h2oai/h2o-tutorials/tree/master/tutorials/sklearn-integration</a:t>
            </a:r>
            <a:endParaRPr lang="en-US" altLang="ja-JP" sz="2000" dirty="0"/>
          </a:p>
          <a:p>
            <a:endParaRPr lang="en-US" altLang="ja-JP" sz="2000" dirty="0"/>
          </a:p>
          <a:p>
            <a:endParaRPr lang="ja-JP" altLang="en-US" sz="20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5947A01-4180-84FD-8CDE-4737D72FF490}"/>
              </a:ext>
            </a:extLst>
          </p:cNvPr>
          <p:cNvSpPr txBox="1"/>
          <p:nvPr/>
        </p:nvSpPr>
        <p:spPr>
          <a:xfrm>
            <a:off x="14786344" y="1357546"/>
            <a:ext cx="67241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>
                <a:solidFill>
                  <a:srgbClr val="FF0000"/>
                </a:solidFill>
              </a:rPr>
              <a:t>多分いらない</a:t>
            </a:r>
            <a:endParaRPr lang="en-US" altLang="ja-JP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848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B98967C-46FB-2D44-AEEF-DB10EFE7D561}"/>
              </a:ext>
            </a:extLst>
          </p:cNvPr>
          <p:cNvSpPr/>
          <p:nvPr/>
        </p:nvSpPr>
        <p:spPr>
          <a:xfrm>
            <a:off x="2226365" y="2415409"/>
            <a:ext cx="203833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7200" b="1" dirty="0">
                <a:solidFill>
                  <a:schemeClr val="accent4"/>
                </a:solidFill>
                <a:latin typeface="+mj-lt"/>
              </a:rPr>
              <a:t>R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C78293-AED6-6346-B102-F312AA1CCEE0}"/>
              </a:ext>
            </a:extLst>
          </p:cNvPr>
          <p:cNvSpPr txBox="1"/>
          <p:nvPr/>
        </p:nvSpPr>
        <p:spPr>
          <a:xfrm>
            <a:off x="8784836" y="6562304"/>
            <a:ext cx="132041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altLang="ja-JP" sz="3600" dirty="0">
                <a:solidFill>
                  <a:schemeClr val="accent4"/>
                </a:solidFill>
              </a:rPr>
              <a:t>R Client</a:t>
            </a:r>
            <a:r>
              <a:rPr lang="ja-JP" altLang="en-US" sz="3600">
                <a:solidFill>
                  <a:schemeClr val="accent4"/>
                </a:solidFill>
              </a:rPr>
              <a:t>による</a:t>
            </a:r>
            <a:r>
              <a:rPr lang="en-US" altLang="ja-JP" sz="3600" dirty="0">
                <a:solidFill>
                  <a:schemeClr val="accent4"/>
                </a:solidFill>
              </a:rPr>
              <a:t>H2O-3</a:t>
            </a:r>
            <a:r>
              <a:rPr lang="ja-JP" altLang="en-US" sz="3600">
                <a:solidFill>
                  <a:schemeClr val="accent4"/>
                </a:solidFill>
              </a:rPr>
              <a:t>の操作</a:t>
            </a:r>
            <a:endParaRPr lang="en-US" altLang="ja-JP" sz="3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272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A983266D-162E-AD30-B278-1CF2ECF47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164" y="3122024"/>
            <a:ext cx="13593660" cy="830797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>
                <a:latin typeface="+mj-lt"/>
              </a:rPr>
              <a:t>インストール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419922" y="2214379"/>
            <a:ext cx="2154415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200" dirty="0"/>
              <a:t>DL</a:t>
            </a:r>
            <a:r>
              <a:rPr lang="ja-JP" altLang="en-US" sz="3200"/>
              <a:t>ページ：</a:t>
            </a:r>
            <a:r>
              <a:rPr lang="en" altLang="ja-JP" sz="3200" dirty="0">
                <a:hlinkClick r:id="rId3"/>
              </a:rPr>
              <a:t>https://h2o-release.s3.amazonaws.com/h2o/rel-zumbo/2/index.html</a:t>
            </a:r>
            <a:endParaRPr lang="en" altLang="ja-JP" sz="3200" dirty="0"/>
          </a:p>
          <a:p>
            <a:pPr>
              <a:spcBef>
                <a:spcPts val="600"/>
              </a:spcBef>
            </a:pPr>
            <a:endParaRPr lang="en-US" altLang="ja-JP" sz="3200" dirty="0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799529F1-D923-DCE0-F15C-5387BD0AC8F2}"/>
              </a:ext>
            </a:extLst>
          </p:cNvPr>
          <p:cNvSpPr/>
          <p:nvPr/>
        </p:nvSpPr>
        <p:spPr>
          <a:xfrm>
            <a:off x="4646152" y="5996445"/>
            <a:ext cx="1549239" cy="471262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5902899-1C68-8B6F-FFF7-5BC03439B5EF}"/>
              </a:ext>
            </a:extLst>
          </p:cNvPr>
          <p:cNvSpPr txBox="1"/>
          <p:nvPr/>
        </p:nvSpPr>
        <p:spPr>
          <a:xfrm>
            <a:off x="16522066" y="11147678"/>
            <a:ext cx="75828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Helvetica Neue" panose="02000503000000020004" pitchFamily="2" charset="0"/>
              <a:buChar char="※"/>
            </a:pPr>
            <a:r>
              <a:rPr lang="en-US" altLang="ja-JP" sz="2000" dirty="0"/>
              <a:t>H2O-3</a:t>
            </a:r>
            <a:r>
              <a:rPr lang="ja-JP" altLang="en-US" sz="2000"/>
              <a:t>本体（</a:t>
            </a:r>
            <a:r>
              <a:rPr lang="en-US" altLang="ja-JP" sz="2000" dirty="0"/>
              <a:t>j2o.jar</a:t>
            </a:r>
            <a:r>
              <a:rPr lang="ja-JP" altLang="en-US" sz="2000"/>
              <a:t>）も含まれるので</a:t>
            </a:r>
            <a:r>
              <a:rPr lang="en-US" altLang="ja-JP" sz="2000" dirty="0"/>
              <a:t>Flow</a:t>
            </a:r>
            <a:r>
              <a:rPr lang="ja-JP" altLang="en-US" sz="2000"/>
              <a:t>のインストールで</a:t>
            </a:r>
            <a:r>
              <a:rPr lang="en-US" altLang="ja-JP" sz="2000" dirty="0"/>
              <a:t>DL</a:t>
            </a:r>
            <a:r>
              <a:rPr lang="ja-JP" altLang="en-US" sz="2000"/>
              <a:t>したファイル（</a:t>
            </a:r>
            <a:r>
              <a:rPr lang="en" altLang="ja-JP" sz="2000" dirty="0"/>
              <a:t>h2o-3.xx.x.x.zip</a:t>
            </a:r>
            <a:r>
              <a:rPr lang="ja-JP" altLang="en-US" sz="2000"/>
              <a:t>）の</a:t>
            </a:r>
            <a:r>
              <a:rPr lang="en-US" altLang="ja-JP" sz="2000" dirty="0"/>
              <a:t>DL</a:t>
            </a:r>
            <a:r>
              <a:rPr lang="ja-JP" altLang="en-US" sz="2000"/>
              <a:t>は必要なし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582992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>
                <a:latin typeface="+mj-lt"/>
              </a:rPr>
              <a:t>実施例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115122" y="9891515"/>
            <a:ext cx="21544156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600"/>
              <a:t>各アルゴリズム実施例：</a:t>
            </a:r>
            <a:r>
              <a:rPr lang="en-US" altLang="ja-JP" sz="3200" dirty="0">
                <a:hlinkClick r:id="rId2"/>
              </a:rPr>
              <a:t>https://github.com/yukismd/H2O_3_Tutorial/tree/master/examples_r</a:t>
            </a:r>
            <a:endParaRPr lang="en-US" altLang="ja-JP" sz="3200" dirty="0"/>
          </a:p>
          <a:p>
            <a:pPr>
              <a:spcBef>
                <a:spcPts val="600"/>
              </a:spcBef>
            </a:pPr>
            <a:endParaRPr lang="en-US" altLang="ja-JP" sz="3600" dirty="0"/>
          </a:p>
          <a:p>
            <a:pPr>
              <a:spcBef>
                <a:spcPts val="600"/>
              </a:spcBef>
            </a:pPr>
            <a:endParaRPr lang="en-US" altLang="ja-JP" sz="3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CA48EBF-9179-EF68-B816-0BF9175FFFB2}"/>
              </a:ext>
            </a:extLst>
          </p:cNvPr>
          <p:cNvSpPr txBox="1"/>
          <p:nvPr/>
        </p:nvSpPr>
        <p:spPr>
          <a:xfrm>
            <a:off x="1115122" y="2103581"/>
            <a:ext cx="21544156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600"/>
              <a:t>デモ用</a:t>
            </a:r>
            <a:r>
              <a:rPr lang="en-US" altLang="ja-JP" sz="3600" dirty="0"/>
              <a:t>R Script</a:t>
            </a:r>
            <a:r>
              <a:rPr lang="ja-JP" altLang="en-US" sz="3600"/>
              <a:t>：</a:t>
            </a:r>
            <a:r>
              <a:rPr lang="en-US" altLang="ja-JP" sz="3200" dirty="0">
                <a:hlinkClick r:id="rId3"/>
              </a:rPr>
              <a:t>https://github.com/yukismd/H2O_3_Tutorial/blob/master/examples_r/Quick_Demo.R</a:t>
            </a:r>
            <a:endParaRPr lang="en-US" altLang="ja-JP" sz="3200" dirty="0"/>
          </a:p>
          <a:p>
            <a:pPr>
              <a:spcBef>
                <a:spcPts val="600"/>
              </a:spcBef>
            </a:pPr>
            <a:endParaRPr lang="en-US" altLang="ja-JP" sz="1000" dirty="0"/>
          </a:p>
          <a:p>
            <a:pPr>
              <a:spcBef>
                <a:spcPts val="600"/>
              </a:spcBef>
            </a:pPr>
            <a:r>
              <a:rPr lang="ja-JP" altLang="en-US" sz="2400"/>
              <a:t>実施内容：</a:t>
            </a:r>
            <a:endParaRPr lang="en-US" altLang="ja-JP" sz="2400" dirty="0"/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400" dirty="0"/>
              <a:t>H2O-3</a:t>
            </a:r>
            <a:r>
              <a:rPr lang="ja-JP" altLang="en-US" sz="2400"/>
              <a:t>の起動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400"/>
              <a:t>データのロード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400"/>
              <a:t>データ分割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400"/>
              <a:t>モデルのあてはめ</a:t>
            </a:r>
            <a:r>
              <a:rPr lang="en-US" altLang="ja-JP" sz="2400" dirty="0"/>
              <a:t>(GBM)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400"/>
              <a:t>機械学習の解釈可能性（</a:t>
            </a:r>
            <a:r>
              <a:rPr lang="en-US" altLang="ja-JP" sz="2400" dirty="0"/>
              <a:t>Global</a:t>
            </a:r>
            <a:r>
              <a:rPr lang="ja-JP" altLang="en-US" sz="2400"/>
              <a:t>、</a:t>
            </a:r>
            <a:r>
              <a:rPr lang="en-US" altLang="ja-JP" sz="2400" dirty="0"/>
              <a:t>Local</a:t>
            </a:r>
            <a:r>
              <a:rPr lang="ja-JP" altLang="en-US" sz="2400"/>
              <a:t>（</a:t>
            </a:r>
            <a:r>
              <a:rPr lang="en-US" altLang="ja-JP" sz="2400" dirty="0"/>
              <a:t>1</a:t>
            </a:r>
            <a:r>
              <a:rPr lang="ja-JP" altLang="en-US" sz="2400"/>
              <a:t>オブザベーション）なモデルの解釈）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400"/>
              <a:t>スコアリング（予測値、</a:t>
            </a:r>
            <a:r>
              <a:rPr lang="en-US" altLang="ja-JP" sz="2400" dirty="0"/>
              <a:t>SHAP</a:t>
            </a:r>
            <a:r>
              <a:rPr lang="ja-JP" altLang="en-US" sz="2400"/>
              <a:t>）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400"/>
              <a:t>モデルの保存とロード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400"/>
              <a:t>ハイパーパラメータチューニング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400" dirty="0" err="1"/>
              <a:t>AutoML</a:t>
            </a:r>
            <a:endParaRPr lang="en-US" altLang="ja-JP" sz="2400" dirty="0"/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400" dirty="0"/>
              <a:t>H2O-3</a:t>
            </a:r>
            <a:r>
              <a:rPr lang="ja-JP" altLang="en-US" sz="2400"/>
              <a:t>の終了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1709253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B98967C-46FB-2D44-AEEF-DB10EFE7D561}"/>
              </a:ext>
            </a:extLst>
          </p:cNvPr>
          <p:cNvSpPr/>
          <p:nvPr/>
        </p:nvSpPr>
        <p:spPr>
          <a:xfrm>
            <a:off x="2226365" y="2415409"/>
            <a:ext cx="203833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7200" b="1">
                <a:solidFill>
                  <a:schemeClr val="accent4"/>
                </a:solidFill>
                <a:latin typeface="+mj-lt"/>
              </a:rPr>
              <a:t>詳細</a:t>
            </a:r>
            <a:endParaRPr lang="en-US" altLang="ja-JP" sz="7200" b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C78293-AED6-6346-B102-F312AA1CCEE0}"/>
              </a:ext>
            </a:extLst>
          </p:cNvPr>
          <p:cNvSpPr txBox="1"/>
          <p:nvPr/>
        </p:nvSpPr>
        <p:spPr>
          <a:xfrm>
            <a:off x="8784836" y="6562304"/>
            <a:ext cx="132041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accent4"/>
                </a:solidFill>
              </a:rPr>
              <a:t>データの前処理（欠損、エンコーディング）に関して</a:t>
            </a:r>
            <a:endParaRPr lang="en-US" altLang="ja-JP" sz="3600" dirty="0">
              <a:solidFill>
                <a:schemeClr val="accent4"/>
              </a:solidFill>
            </a:endParaRP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altLang="ja-JP" sz="3600" dirty="0">
                <a:solidFill>
                  <a:schemeClr val="accent4"/>
                </a:solidFill>
              </a:rPr>
              <a:t>K</a:t>
            </a:r>
            <a:r>
              <a:rPr lang="ja-JP" altLang="en-US" sz="3600">
                <a:solidFill>
                  <a:schemeClr val="accent4"/>
                </a:solidFill>
              </a:rPr>
              <a:t>分割交差検証法に関して</a:t>
            </a:r>
            <a:endParaRPr lang="en-US" altLang="ja-JP" sz="3600" dirty="0">
              <a:solidFill>
                <a:schemeClr val="accent4"/>
              </a:solidFill>
            </a:endParaRP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accent4"/>
                </a:solidFill>
              </a:rPr>
              <a:t>モデルの解釈（解釈可能性、モデルの比較）に関して</a:t>
            </a:r>
            <a:endParaRPr lang="en-US" altLang="ja-JP" sz="3600" dirty="0">
              <a:solidFill>
                <a:schemeClr val="accent4"/>
              </a:solidFill>
            </a:endParaRP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accent4"/>
                </a:solidFill>
              </a:rPr>
              <a:t>モデルファイル</a:t>
            </a:r>
          </a:p>
        </p:txBody>
      </p:sp>
    </p:spTree>
    <p:extLst>
      <p:ext uri="{BB962C8B-B14F-4D97-AF65-F5344CB8AC3E}">
        <p14:creationId xmlns:p14="http://schemas.microsoft.com/office/powerpoint/2010/main" val="1577698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>
                <a:latin typeface="+mj-lt"/>
              </a:rPr>
              <a:t>データの前処理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377176" y="2143556"/>
            <a:ext cx="21322804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200" dirty="0"/>
              <a:t>H2O-3</a:t>
            </a:r>
            <a:r>
              <a:rPr lang="ja-JP" altLang="en-US" sz="3200"/>
              <a:t>では、欠損値（</a:t>
            </a:r>
            <a:r>
              <a:rPr lang="en-US" altLang="ja-JP" sz="3200" dirty="0"/>
              <a:t>Imputation</a:t>
            </a:r>
            <a:r>
              <a:rPr lang="ja-JP" altLang="en-US" sz="3200"/>
              <a:t>）とカテゴリカル変数（</a:t>
            </a:r>
            <a:r>
              <a:rPr lang="en-US" altLang="ja-JP" sz="3200" dirty="0"/>
              <a:t>One-Hot Encoding</a:t>
            </a:r>
            <a:r>
              <a:rPr lang="ja-JP" altLang="en-US" sz="3200"/>
              <a:t>など）の処理はアルゴリズム内で実施されるので、前処理の事前実施が不要</a:t>
            </a:r>
            <a:endParaRPr lang="en-US" altLang="ja-JP" sz="3200" dirty="0"/>
          </a:p>
          <a:p>
            <a:pPr>
              <a:spcBef>
                <a:spcPts val="600"/>
              </a:spcBef>
            </a:pPr>
            <a:r>
              <a:rPr lang="ja-JP" altLang="en-US" sz="3200"/>
              <a:t>（処理効率の観点から、前処理なしでのアルゴリズムへの投入を推奨）</a:t>
            </a:r>
            <a:endParaRPr lang="en-US" altLang="ja-JP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C6EC8A2-96D4-81EA-ADD3-7AAE5D592EAD}"/>
              </a:ext>
            </a:extLst>
          </p:cNvPr>
          <p:cNvSpPr txBox="1"/>
          <p:nvPr/>
        </p:nvSpPr>
        <p:spPr>
          <a:xfrm>
            <a:off x="743229" y="13049254"/>
            <a:ext cx="12199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Document: </a:t>
            </a:r>
            <a:r>
              <a:rPr lang="en-US" altLang="ja-JP" sz="2000" dirty="0">
                <a:hlinkClick r:id="rId2"/>
              </a:rPr>
              <a:t>https://docs.h2o.ai/h2o/latest-stable/h2o-docs/data-science.html</a:t>
            </a:r>
            <a:endParaRPr lang="en-US" altLang="ja-JP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B98784-5EC7-F6A3-CCD5-D6AEF0110062}"/>
              </a:ext>
            </a:extLst>
          </p:cNvPr>
          <p:cNvSpPr txBox="1"/>
          <p:nvPr/>
        </p:nvSpPr>
        <p:spPr>
          <a:xfrm>
            <a:off x="1998717" y="5019035"/>
            <a:ext cx="1958112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>
                <a:solidFill>
                  <a:schemeClr val="tx1">
                    <a:lumMod val="50000"/>
                  </a:schemeClr>
                </a:solidFill>
              </a:rPr>
              <a:t>処理方法は、アルゴリズム毎に異なる。詳細は各アルゴリズムの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</a:rPr>
              <a:t>FAQ</a:t>
            </a:r>
            <a:r>
              <a:rPr lang="ja-JP" altLang="en-US" sz="2800">
                <a:solidFill>
                  <a:schemeClr val="tx1">
                    <a:lumMod val="50000"/>
                  </a:schemeClr>
                </a:solidFill>
              </a:rPr>
              <a:t>参照</a:t>
            </a:r>
            <a:endParaRPr lang="en-US" altLang="ja-JP" sz="28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altLang="ja-JP" sz="2800" dirty="0">
              <a:solidFill>
                <a:schemeClr val="tx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</a:rPr>
              <a:t>GLM</a:t>
            </a:r>
            <a:r>
              <a:rPr lang="ja-JP" altLang="en-US" sz="2800">
                <a:solidFill>
                  <a:schemeClr val="tx1">
                    <a:lumMod val="50000"/>
                  </a:schemeClr>
                </a:solidFill>
              </a:rPr>
              <a:t>では、カテゴリカル変数に対し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</a:rPr>
              <a:t>One-Hot-Encoding</a:t>
            </a:r>
            <a:r>
              <a:rPr lang="ja-JP" altLang="en-US" sz="2800">
                <a:solidFill>
                  <a:schemeClr val="tx1">
                    <a:lumMod val="50000"/>
                  </a:schemeClr>
                </a:solidFill>
              </a:rPr>
              <a:t>が実施され、欠損はスキップや平均値・最頻値補完の選択が可能（</a:t>
            </a:r>
            <a:r>
              <a:rPr lang="en" altLang="ja-JP" sz="2800" dirty="0" err="1">
                <a:solidFill>
                  <a:schemeClr val="tx1">
                    <a:lumMod val="50000"/>
                  </a:schemeClr>
                </a:solidFill>
              </a:rPr>
              <a:t>missing_values_handling</a:t>
            </a:r>
            <a:r>
              <a:rPr lang="ja-JP" altLang="en-US" sz="2800">
                <a:solidFill>
                  <a:schemeClr val="tx1">
                    <a:lumMod val="50000"/>
                  </a:schemeClr>
                </a:solidFill>
              </a:rPr>
              <a:t>引数</a:t>
            </a:r>
            <a:r>
              <a:rPr lang="ja-JP" altLang="en-US">
                <a:solidFill>
                  <a:schemeClr val="tx1">
                    <a:lumMod val="50000"/>
                  </a:schemeClr>
                </a:solidFill>
              </a:rPr>
              <a:t>（</a:t>
            </a:r>
            <a:r>
              <a:rPr lang="en" altLang="ja-JP" dirty="0">
                <a:solidFill>
                  <a:schemeClr val="tx1">
                    <a:lumMod val="50000"/>
                  </a:schemeClr>
                </a:solidFill>
                <a:hlinkClick r:id="rId3"/>
              </a:rPr>
              <a:t>https://docs.h2o.ai/h2o/latest-stable/h2o-docs/data-science/algo-params/missing_values_handling.html</a:t>
            </a:r>
            <a:r>
              <a:rPr lang="ja-JP" altLang="en-US">
                <a:solidFill>
                  <a:schemeClr val="tx1">
                    <a:lumMod val="50000"/>
                  </a:schemeClr>
                </a:solidFill>
              </a:rPr>
              <a:t>）</a:t>
            </a:r>
            <a:r>
              <a:rPr lang="ja-JP" altLang="en-US" sz="2800">
                <a:solidFill>
                  <a:schemeClr val="tx1">
                    <a:lumMod val="50000"/>
                  </a:schemeClr>
                </a:solidFill>
              </a:rPr>
              <a:t>）</a:t>
            </a:r>
            <a:endParaRPr lang="en-US" altLang="ja-JP" sz="2800" dirty="0">
              <a:solidFill>
                <a:schemeClr val="tx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2800" dirty="0">
              <a:solidFill>
                <a:schemeClr val="tx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</a:rPr>
              <a:t>Tree</a:t>
            </a:r>
            <a:r>
              <a:rPr lang="ja-JP" altLang="en-US" sz="2800">
                <a:solidFill>
                  <a:schemeClr val="tx1">
                    <a:lumMod val="50000"/>
                  </a:schemeClr>
                </a:solidFill>
              </a:rPr>
              <a:t>系アルゴリズムでは、カテゴリカル変数のエンコーディング方法の選択が可能（</a:t>
            </a:r>
            <a:r>
              <a:rPr lang="en-US" altLang="ja-JP" sz="2800" dirty="0" err="1">
                <a:solidFill>
                  <a:schemeClr val="tx1">
                    <a:lumMod val="50000"/>
                  </a:schemeClr>
                </a:solidFill>
              </a:rPr>
              <a:t>categorial_encoding</a:t>
            </a:r>
            <a:r>
              <a:rPr lang="ja-JP" altLang="en-US" sz="2800">
                <a:solidFill>
                  <a:schemeClr val="tx1">
                    <a:lumMod val="50000"/>
                  </a:schemeClr>
                </a:solidFill>
              </a:rPr>
              <a:t>引数</a:t>
            </a:r>
            <a:r>
              <a:rPr lang="ja-JP" altLang="en-US">
                <a:solidFill>
                  <a:schemeClr val="tx1">
                    <a:lumMod val="50000"/>
                  </a:schemeClr>
                </a:solidFill>
              </a:rPr>
              <a:t>（</a:t>
            </a:r>
            <a:r>
              <a:rPr lang="en-US" altLang="ja-JP" dirty="0">
                <a:solidFill>
                  <a:srgbClr val="FF0000"/>
                </a:solidFill>
                <a:hlinkClick r:id="rId4"/>
              </a:rPr>
              <a:t>https://docs.h2o.ai/h2o/latest-stable/h2o-docs/data-science/algo-params/categorical_encoding.html</a:t>
            </a:r>
            <a:r>
              <a:rPr lang="ja-JP" altLang="en-US">
                <a:solidFill>
                  <a:schemeClr val="tx1">
                    <a:lumMod val="50000"/>
                  </a:schemeClr>
                </a:solidFill>
              </a:rPr>
              <a:t>）</a:t>
            </a:r>
            <a:r>
              <a:rPr lang="ja-JP" altLang="en-US" sz="2800">
                <a:solidFill>
                  <a:schemeClr val="tx1">
                    <a:lumMod val="50000"/>
                  </a:schemeClr>
                </a:solidFill>
              </a:rPr>
              <a:t>）、欠損は欠損として扱われる（欠損を示すカテゴリカル変数を内部作成）</a:t>
            </a:r>
            <a:endParaRPr lang="en-US" altLang="ja-JP" sz="28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altLang="ja-JP" sz="28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296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k</a:t>
            </a:r>
            <a:r>
              <a:rPr lang="ja-JP" altLang="en-US" sz="5400" b="1">
                <a:latin typeface="+mj-lt"/>
              </a:rPr>
              <a:t>分割交差検証（</a:t>
            </a:r>
            <a:r>
              <a:rPr lang="en-US" altLang="ja-JP" sz="5400" b="1" dirty="0">
                <a:latin typeface="+mj-lt"/>
              </a:rPr>
              <a:t>k Cross-Validation</a:t>
            </a:r>
            <a:r>
              <a:rPr lang="ja-JP" altLang="en-US" sz="5400" b="1">
                <a:latin typeface="+mj-lt"/>
              </a:rPr>
              <a:t>）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268318" y="1979248"/>
            <a:ext cx="213228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200" dirty="0"/>
              <a:t>k</a:t>
            </a:r>
            <a:r>
              <a:rPr lang="ja-JP" altLang="en-US" sz="3200"/>
              <a:t>分割交差検証を実施した際、</a:t>
            </a:r>
            <a:r>
              <a:rPr lang="en-US" altLang="ja-JP" sz="3200" dirty="0"/>
              <a:t>k+1</a:t>
            </a:r>
            <a:r>
              <a:rPr lang="ja-JP" altLang="en-US" sz="3200"/>
              <a:t>個のモデルが作成され、全量データで推定されたモデル（メインモデル）の学習データに対する結果（</a:t>
            </a:r>
            <a:r>
              <a:rPr lang="en-US" altLang="ja-JP" sz="3200" dirty="0"/>
              <a:t>Training</a:t>
            </a:r>
            <a:r>
              <a:rPr lang="ja-JP" altLang="en-US" sz="3200"/>
              <a:t>結果）と、交差検証による</a:t>
            </a:r>
            <a:r>
              <a:rPr lang="en-US" altLang="ja-JP" sz="3200" dirty="0"/>
              <a:t>k</a:t>
            </a:r>
            <a:r>
              <a:rPr lang="ja-JP" altLang="en-US" sz="3200"/>
              <a:t>個のモデルによる予測を結合して学習データと比較した結果（</a:t>
            </a:r>
            <a:r>
              <a:rPr lang="en-US" altLang="ja-JP" sz="3200" dirty="0"/>
              <a:t>Cross Validation</a:t>
            </a:r>
            <a:r>
              <a:rPr lang="ja-JP" altLang="en-US" sz="3200"/>
              <a:t>結果）が表示される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C6EC8A2-96D4-81EA-ADD3-7AAE5D592EAD}"/>
              </a:ext>
            </a:extLst>
          </p:cNvPr>
          <p:cNvSpPr txBox="1"/>
          <p:nvPr/>
        </p:nvSpPr>
        <p:spPr>
          <a:xfrm>
            <a:off x="743229" y="13049254"/>
            <a:ext cx="12199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Document: </a:t>
            </a:r>
            <a:r>
              <a:rPr lang="en-US" altLang="ja-JP" sz="2000" dirty="0">
                <a:hlinkClick r:id="rId2"/>
              </a:rPr>
              <a:t>https://docs.h2o.ai/h2o/latest-stable/h2o-docs/cross-validation.html</a:t>
            </a:r>
            <a:endParaRPr lang="en-US" altLang="ja-JP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EBB1BBC-F998-1548-EBEF-C7C274B75B22}"/>
                  </a:ext>
                </a:extLst>
              </p:cNvPr>
              <p:cNvSpPr/>
              <p:nvPr/>
            </p:nvSpPr>
            <p:spPr>
              <a:xfrm>
                <a:off x="3200399" y="4302266"/>
                <a:ext cx="2394858" cy="291737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ja-JP" altLang="en-US" sz="16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EBB1BBC-F998-1548-EBEF-C7C274B75B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399" y="4302266"/>
                <a:ext cx="2394858" cy="29173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2A16310-7373-0FF4-E7B4-532ADCC6F69A}"/>
                  </a:ext>
                </a:extLst>
              </p:cNvPr>
              <p:cNvSpPr/>
              <p:nvPr/>
            </p:nvSpPr>
            <p:spPr>
              <a:xfrm>
                <a:off x="5645517" y="4302266"/>
                <a:ext cx="733511" cy="291737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16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2A16310-7373-0FF4-E7B4-532ADCC6F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17" y="4302266"/>
                <a:ext cx="733511" cy="29173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94C17E92-A08B-CC20-62B6-3C5825C3B0F4}"/>
                  </a:ext>
                </a:extLst>
              </p:cNvPr>
              <p:cNvSpPr/>
              <p:nvPr/>
            </p:nvSpPr>
            <p:spPr>
              <a:xfrm>
                <a:off x="3200399" y="8641269"/>
                <a:ext cx="2394858" cy="91023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𝑐𝑣</m:t>
                          </m:r>
                          <m:r>
                            <a:rPr kumimoji="1" lang="en-US" altLang="ja-JP" sz="1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kumimoji="1" lang="ja-JP" altLang="en-US" sz="16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94C17E92-A08B-CC20-62B6-3C5825C3B0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399" y="8641269"/>
                <a:ext cx="2394858" cy="9102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D7C53868-C81A-19A7-C60E-1561B0CD851D}"/>
                  </a:ext>
                </a:extLst>
              </p:cNvPr>
              <p:cNvSpPr/>
              <p:nvPr/>
            </p:nvSpPr>
            <p:spPr>
              <a:xfrm>
                <a:off x="5645517" y="8641268"/>
                <a:ext cx="733511" cy="9102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𝑐𝑣</m:t>
                          </m:r>
                          <m:r>
                            <a:rPr kumimoji="1" lang="en-US" altLang="ja-JP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D7C53868-C81A-19A7-C60E-1561B0CD8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17" y="8641268"/>
                <a:ext cx="733511" cy="9102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D0047165-F554-2A1E-52BD-FEC8B015677C}"/>
                  </a:ext>
                </a:extLst>
              </p:cNvPr>
              <p:cNvSpPr/>
              <p:nvPr/>
            </p:nvSpPr>
            <p:spPr>
              <a:xfrm>
                <a:off x="3200399" y="9644837"/>
                <a:ext cx="2394858" cy="91023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𝑐𝑣</m:t>
                          </m:r>
                          <m:r>
                            <a:rPr kumimoji="1" lang="en-US" altLang="ja-JP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</m:sSub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D0047165-F554-2A1E-52BD-FEC8B01567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399" y="9644837"/>
                <a:ext cx="2394858" cy="9102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B7A6A25D-5727-89A6-1A64-14494C7204D0}"/>
                  </a:ext>
                </a:extLst>
              </p:cNvPr>
              <p:cNvSpPr/>
              <p:nvPr/>
            </p:nvSpPr>
            <p:spPr>
              <a:xfrm>
                <a:off x="5645517" y="9644836"/>
                <a:ext cx="733511" cy="9102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𝑐𝑣</m:t>
                          </m:r>
                          <m:r>
                            <a:rPr kumimoji="1" lang="en-US" altLang="ja-JP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</m:sSub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B7A6A25D-5727-89A6-1A64-14494C7204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17" y="9644836"/>
                <a:ext cx="733511" cy="9102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5C66242-D5D8-567B-BF3C-7B44E5624B03}"/>
                  </a:ext>
                </a:extLst>
              </p:cNvPr>
              <p:cNvSpPr/>
              <p:nvPr/>
            </p:nvSpPr>
            <p:spPr>
              <a:xfrm>
                <a:off x="3200399" y="10648408"/>
                <a:ext cx="2394858" cy="91023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𝑐𝑣</m:t>
                          </m:r>
                          <m:r>
                            <a:rPr kumimoji="1" lang="en-US" altLang="ja-JP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</m:sSub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5C66242-D5D8-567B-BF3C-7B44E5624B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399" y="10648408"/>
                <a:ext cx="2394858" cy="9102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B614DA8D-1FA9-6E63-9725-6D7A05DDC01E}"/>
                  </a:ext>
                </a:extLst>
              </p:cNvPr>
              <p:cNvSpPr/>
              <p:nvPr/>
            </p:nvSpPr>
            <p:spPr>
              <a:xfrm>
                <a:off x="5645517" y="10648407"/>
                <a:ext cx="733511" cy="9102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𝑐𝑣</m:t>
                          </m:r>
                          <m:r>
                            <a:rPr kumimoji="1" lang="en-US" altLang="ja-JP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</m:sSub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B614DA8D-1FA9-6E63-9725-6D7A05DDC0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17" y="10648407"/>
                <a:ext cx="733511" cy="9102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7EA9DD9-2CE1-CCD0-1C87-1724C3AC27CB}"/>
              </a:ext>
            </a:extLst>
          </p:cNvPr>
          <p:cNvSpPr txBox="1"/>
          <p:nvPr/>
        </p:nvSpPr>
        <p:spPr>
          <a:xfrm>
            <a:off x="14085924" y="5690618"/>
            <a:ext cx="2634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ja-JP" sz="2000" dirty="0"/>
              <a:t>Training</a:t>
            </a:r>
            <a:r>
              <a:rPr lang="ja-JP" altLang="en-US" sz="2000"/>
              <a:t>結果</a:t>
            </a:r>
          </a:p>
        </p:txBody>
      </p:sp>
      <p:sp>
        <p:nvSpPr>
          <p:cNvPr id="19" name="右矢印 18">
            <a:extLst>
              <a:ext uri="{FF2B5EF4-FFF2-40B4-BE49-F238E27FC236}">
                <a16:creationId xmlns:a16="http://schemas.microsoft.com/office/drawing/2014/main" id="{8F1D6D0F-B8E6-A779-E615-DB28F8776AA8}"/>
              </a:ext>
            </a:extLst>
          </p:cNvPr>
          <p:cNvSpPr/>
          <p:nvPr/>
        </p:nvSpPr>
        <p:spPr>
          <a:xfrm>
            <a:off x="6927211" y="5295813"/>
            <a:ext cx="2331995" cy="930274"/>
          </a:xfrm>
          <a:prstGeom prst="rightArrow">
            <a:avLst>
              <a:gd name="adj1" fmla="val 50000"/>
              <a:gd name="adj2" fmla="val 7125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>
                    <a:lumMod val="50000"/>
                  </a:schemeClr>
                </a:solidFill>
              </a:rPr>
              <a:t>メインモデル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FE9E5A94-8D86-C3AC-D097-201C48BD0FA0}"/>
                  </a:ext>
                </a:extLst>
              </p:cNvPr>
              <p:cNvSpPr/>
              <p:nvPr/>
            </p:nvSpPr>
            <p:spPr>
              <a:xfrm>
                <a:off x="9807389" y="4302265"/>
                <a:ext cx="733511" cy="291737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ja-JP" sz="1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1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ja-JP" altLang="en-US" sz="16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FE9E5A94-8D86-C3AC-D097-201C48BD0F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389" y="4302265"/>
                <a:ext cx="733511" cy="29173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C14A311-7E03-5D67-1EBD-EE35BE0130F7}"/>
                  </a:ext>
                </a:extLst>
              </p:cNvPr>
              <p:cNvSpPr/>
              <p:nvPr/>
            </p:nvSpPr>
            <p:spPr>
              <a:xfrm>
                <a:off x="9804178" y="8642945"/>
                <a:ext cx="733511" cy="9102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ja-JP" sz="1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𝑐𝑣</m:t>
                              </m:r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C14A311-7E03-5D67-1EBD-EE35BE0130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178" y="8642945"/>
                <a:ext cx="733511" cy="9102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F854F724-C779-C2F7-CE09-E389A35153E1}"/>
                  </a:ext>
                </a:extLst>
              </p:cNvPr>
              <p:cNvSpPr/>
              <p:nvPr/>
            </p:nvSpPr>
            <p:spPr>
              <a:xfrm>
                <a:off x="9804178" y="9646513"/>
                <a:ext cx="733511" cy="9102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ja-JP" sz="1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𝑐𝑣</m:t>
                              </m:r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F854F724-C779-C2F7-CE09-E389A3515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178" y="9646513"/>
                <a:ext cx="733511" cy="9102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DDDAB5AB-84BA-0AB9-ACD5-F38C64E3E89E}"/>
                  </a:ext>
                </a:extLst>
              </p:cNvPr>
              <p:cNvSpPr/>
              <p:nvPr/>
            </p:nvSpPr>
            <p:spPr>
              <a:xfrm>
                <a:off x="9804178" y="10650084"/>
                <a:ext cx="733511" cy="9102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ja-JP" sz="1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𝑐𝑣</m:t>
                              </m:r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DDDAB5AB-84BA-0AB9-ACD5-F38C64E3E8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178" y="10650084"/>
                <a:ext cx="733511" cy="9102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CCF3238-919F-3D62-2B6A-A2B9A17DD631}"/>
                  </a:ext>
                </a:extLst>
              </p:cNvPr>
              <p:cNvSpPr/>
              <p:nvPr/>
            </p:nvSpPr>
            <p:spPr>
              <a:xfrm>
                <a:off x="13966050" y="6509835"/>
                <a:ext cx="733511" cy="291737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16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CCF3238-919F-3D62-2B6A-A2B9A17DD6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6050" y="6509835"/>
                <a:ext cx="733511" cy="291737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F25DBF97-4989-C796-3EA1-BA272ABAFC9C}"/>
                  </a:ext>
                </a:extLst>
              </p:cNvPr>
              <p:cNvSpPr/>
              <p:nvPr/>
            </p:nvSpPr>
            <p:spPr>
              <a:xfrm>
                <a:off x="16106368" y="6504753"/>
                <a:ext cx="733511" cy="291737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ja-JP" sz="1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1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ja-JP" altLang="en-US" sz="16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F25DBF97-4989-C796-3EA1-BA272ABAF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6368" y="6504753"/>
                <a:ext cx="733511" cy="291737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B8D8F050-C94F-CE11-CB7A-121C5FFEC2EC}"/>
                  </a:ext>
                </a:extLst>
              </p:cNvPr>
              <p:cNvSpPr/>
              <p:nvPr/>
            </p:nvSpPr>
            <p:spPr>
              <a:xfrm>
                <a:off x="18109340" y="6504753"/>
                <a:ext cx="733511" cy="291737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16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B8D8F050-C94F-CE11-CB7A-121C5FFEC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9340" y="6504753"/>
                <a:ext cx="733511" cy="291737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D481074D-5703-16B8-BA50-BB75DDE8A5EE}"/>
                  </a:ext>
                </a:extLst>
              </p:cNvPr>
              <p:cNvSpPr/>
              <p:nvPr/>
            </p:nvSpPr>
            <p:spPr>
              <a:xfrm>
                <a:off x="20249658" y="6504753"/>
                <a:ext cx="733511" cy="9102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ja-JP" sz="1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𝑐𝑣</m:t>
                              </m:r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D481074D-5703-16B8-BA50-BB75DDE8A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9658" y="6504753"/>
                <a:ext cx="733511" cy="9102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DF1FBD9B-7EDF-79BE-9EC4-056F00A65051}"/>
                  </a:ext>
                </a:extLst>
              </p:cNvPr>
              <p:cNvSpPr/>
              <p:nvPr/>
            </p:nvSpPr>
            <p:spPr>
              <a:xfrm>
                <a:off x="20249658" y="7508321"/>
                <a:ext cx="733511" cy="9102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ja-JP" sz="1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𝑐𝑣</m:t>
                              </m:r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DF1FBD9B-7EDF-79BE-9EC4-056F00A650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9658" y="7508321"/>
                <a:ext cx="733511" cy="9102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5D807AA9-128F-E94F-F526-2233694F353F}"/>
                  </a:ext>
                </a:extLst>
              </p:cNvPr>
              <p:cNvSpPr/>
              <p:nvPr/>
            </p:nvSpPr>
            <p:spPr>
              <a:xfrm>
                <a:off x="20249658" y="8511892"/>
                <a:ext cx="733511" cy="9102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ja-JP" sz="1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𝑐𝑣</m:t>
                              </m:r>
                              <m:r>
                                <a:rPr kumimoji="1" lang="en-US" altLang="ja-JP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5D807AA9-128F-E94F-F526-2233694F3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9658" y="8511892"/>
                <a:ext cx="733511" cy="9102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右矢印 31">
            <a:extLst>
              <a:ext uri="{FF2B5EF4-FFF2-40B4-BE49-F238E27FC236}">
                <a16:creationId xmlns:a16="http://schemas.microsoft.com/office/drawing/2014/main" id="{F3740929-0958-B916-4BAE-7C828354BF8F}"/>
              </a:ext>
            </a:extLst>
          </p:cNvPr>
          <p:cNvSpPr/>
          <p:nvPr/>
        </p:nvSpPr>
        <p:spPr>
          <a:xfrm>
            <a:off x="6925605" y="8631247"/>
            <a:ext cx="2331995" cy="930274"/>
          </a:xfrm>
          <a:prstGeom prst="rightArrow">
            <a:avLst>
              <a:gd name="adj1" fmla="val 50000"/>
              <a:gd name="adj2" fmla="val 7125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>
                    <a:lumMod val="50000"/>
                  </a:schemeClr>
                </a:solidFill>
              </a:rPr>
              <a:t>モデル</a:t>
            </a:r>
            <a:r>
              <a:rPr kumimoji="1" lang="en-US" altLang="ja-JP" sz="1600" dirty="0">
                <a:solidFill>
                  <a:schemeClr val="tx1">
                    <a:lumMod val="50000"/>
                  </a:schemeClr>
                </a:solidFill>
              </a:rPr>
              <a:t> cv=1</a:t>
            </a:r>
            <a:endParaRPr kumimoji="1" lang="ja-JP" altLang="en-US" sz="16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3" name="右矢印 32">
            <a:extLst>
              <a:ext uri="{FF2B5EF4-FFF2-40B4-BE49-F238E27FC236}">
                <a16:creationId xmlns:a16="http://schemas.microsoft.com/office/drawing/2014/main" id="{A7EA2349-3B5E-20D5-D1F5-4122F62D489F}"/>
              </a:ext>
            </a:extLst>
          </p:cNvPr>
          <p:cNvSpPr/>
          <p:nvPr/>
        </p:nvSpPr>
        <p:spPr>
          <a:xfrm>
            <a:off x="6927211" y="9635169"/>
            <a:ext cx="2331995" cy="930274"/>
          </a:xfrm>
          <a:prstGeom prst="rightArrow">
            <a:avLst>
              <a:gd name="adj1" fmla="val 50000"/>
              <a:gd name="adj2" fmla="val 7125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>
                    <a:lumMod val="50000"/>
                  </a:schemeClr>
                </a:solidFill>
              </a:rPr>
              <a:t>モデル</a:t>
            </a:r>
            <a:r>
              <a:rPr kumimoji="1" lang="en-US" altLang="ja-JP" sz="1600" dirty="0">
                <a:solidFill>
                  <a:schemeClr val="tx1">
                    <a:lumMod val="50000"/>
                  </a:schemeClr>
                </a:solidFill>
              </a:rPr>
              <a:t> cv=2</a:t>
            </a:r>
            <a:endParaRPr kumimoji="1" lang="ja-JP" altLang="en-US" sz="16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5" name="右矢印 34">
            <a:extLst>
              <a:ext uri="{FF2B5EF4-FFF2-40B4-BE49-F238E27FC236}">
                <a16:creationId xmlns:a16="http://schemas.microsoft.com/office/drawing/2014/main" id="{FBFE17AA-AC7C-FD8A-EB3E-EE3726E20B3C}"/>
              </a:ext>
            </a:extLst>
          </p:cNvPr>
          <p:cNvSpPr/>
          <p:nvPr/>
        </p:nvSpPr>
        <p:spPr>
          <a:xfrm>
            <a:off x="6925605" y="10638386"/>
            <a:ext cx="2331995" cy="930274"/>
          </a:xfrm>
          <a:prstGeom prst="rightArrow">
            <a:avLst>
              <a:gd name="adj1" fmla="val 50000"/>
              <a:gd name="adj2" fmla="val 7125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>
                    <a:lumMod val="50000"/>
                  </a:schemeClr>
                </a:solidFill>
              </a:rPr>
              <a:t>モデル</a:t>
            </a:r>
            <a:r>
              <a:rPr kumimoji="1" lang="en-US" altLang="ja-JP" sz="1600" dirty="0">
                <a:solidFill>
                  <a:schemeClr val="tx1">
                    <a:lumMod val="50000"/>
                  </a:schemeClr>
                </a:solidFill>
              </a:rPr>
              <a:t> cv=3</a:t>
            </a:r>
            <a:endParaRPr kumimoji="1" lang="ja-JP" altLang="en-US" sz="16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1AE2DFC1-6BD8-C619-B09A-2DF3EF4C706F}"/>
              </a:ext>
            </a:extLst>
          </p:cNvPr>
          <p:cNvSpPr txBox="1"/>
          <p:nvPr/>
        </p:nvSpPr>
        <p:spPr>
          <a:xfrm>
            <a:off x="18080430" y="5690618"/>
            <a:ext cx="29316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ja-JP" sz="2000" dirty="0"/>
              <a:t>Cross Validation</a:t>
            </a:r>
            <a:r>
              <a:rPr lang="ja-JP" altLang="en-US" sz="2000"/>
              <a:t>結果</a:t>
            </a:r>
          </a:p>
        </p:txBody>
      </p:sp>
      <p:sp>
        <p:nvSpPr>
          <p:cNvPr id="37" name="三角形 36">
            <a:extLst>
              <a:ext uri="{FF2B5EF4-FFF2-40B4-BE49-F238E27FC236}">
                <a16:creationId xmlns:a16="http://schemas.microsoft.com/office/drawing/2014/main" id="{A0B4BBB4-283C-0812-7767-966F9C6D8526}"/>
              </a:ext>
            </a:extLst>
          </p:cNvPr>
          <p:cNvSpPr/>
          <p:nvPr/>
        </p:nvSpPr>
        <p:spPr>
          <a:xfrm rot="10800000">
            <a:off x="3200398" y="7891276"/>
            <a:ext cx="3178629" cy="364789"/>
          </a:xfrm>
          <a:prstGeom prst="triangle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0C52868-6840-B2C0-E6D4-B24DCCBBEF56}"/>
              </a:ext>
            </a:extLst>
          </p:cNvPr>
          <p:cNvSpPr txBox="1"/>
          <p:nvPr/>
        </p:nvSpPr>
        <p:spPr>
          <a:xfrm>
            <a:off x="1424344" y="7621031"/>
            <a:ext cx="17760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ja-JP" sz="1800" dirty="0"/>
              <a:t>k</a:t>
            </a:r>
            <a:r>
              <a:rPr lang="ja-JP" altLang="en-US" sz="1800"/>
              <a:t>分割交差検証（</a:t>
            </a:r>
            <a:r>
              <a:rPr lang="en-US" altLang="ja-JP" sz="1800" dirty="0"/>
              <a:t>k=3</a:t>
            </a:r>
            <a:r>
              <a:rPr lang="ja-JP" altLang="en-US" sz="1800"/>
              <a:t>）</a:t>
            </a:r>
          </a:p>
        </p:txBody>
      </p:sp>
      <p:sp>
        <p:nvSpPr>
          <p:cNvPr id="39" name="左右矢印 38">
            <a:extLst>
              <a:ext uri="{FF2B5EF4-FFF2-40B4-BE49-F238E27FC236}">
                <a16:creationId xmlns:a16="http://schemas.microsoft.com/office/drawing/2014/main" id="{3EDD9143-4D44-37D0-411A-8EBC87E90954}"/>
              </a:ext>
            </a:extLst>
          </p:cNvPr>
          <p:cNvSpPr/>
          <p:nvPr/>
        </p:nvSpPr>
        <p:spPr>
          <a:xfrm>
            <a:off x="18974897" y="7498300"/>
            <a:ext cx="1142714" cy="930274"/>
          </a:xfrm>
          <a:prstGeom prst="leftRightArrow">
            <a:avLst>
              <a:gd name="adj1" fmla="val 50000"/>
              <a:gd name="adj2" fmla="val 3427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>
                    <a:lumMod val="50000"/>
                  </a:schemeClr>
                </a:solidFill>
              </a:rPr>
              <a:t>比較</a:t>
            </a:r>
          </a:p>
        </p:txBody>
      </p:sp>
      <p:sp>
        <p:nvSpPr>
          <p:cNvPr id="40" name="左右矢印 39">
            <a:extLst>
              <a:ext uri="{FF2B5EF4-FFF2-40B4-BE49-F238E27FC236}">
                <a16:creationId xmlns:a16="http://schemas.microsoft.com/office/drawing/2014/main" id="{AC610912-ED41-64C8-16B2-F47C5B94C7F3}"/>
              </a:ext>
            </a:extLst>
          </p:cNvPr>
          <p:cNvSpPr/>
          <p:nvPr/>
        </p:nvSpPr>
        <p:spPr>
          <a:xfrm>
            <a:off x="14831607" y="7498301"/>
            <a:ext cx="1142714" cy="930274"/>
          </a:xfrm>
          <a:prstGeom prst="leftRightArrow">
            <a:avLst>
              <a:gd name="adj1" fmla="val 50000"/>
              <a:gd name="adj2" fmla="val 3427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>
                    <a:lumMod val="50000"/>
                  </a:schemeClr>
                </a:solidFill>
              </a:rPr>
              <a:t>比較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2F608D8A-5A78-9EB4-E56D-D40C4180F89E}"/>
              </a:ext>
            </a:extLst>
          </p:cNvPr>
          <p:cNvSpPr txBox="1"/>
          <p:nvPr/>
        </p:nvSpPr>
        <p:spPr>
          <a:xfrm>
            <a:off x="19717777" y="9706075"/>
            <a:ext cx="2931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Helvetica Neue" panose="02000503000000020004" pitchFamily="2" charset="0"/>
              <a:buChar char="※"/>
            </a:pPr>
            <a:r>
              <a:rPr lang="ja-JP" altLang="en-US" sz="1800"/>
              <a:t>平均値ではない</a:t>
            </a:r>
          </a:p>
        </p:txBody>
      </p:sp>
    </p:spTree>
    <p:extLst>
      <p:ext uri="{BB962C8B-B14F-4D97-AF65-F5344CB8AC3E}">
        <p14:creationId xmlns:p14="http://schemas.microsoft.com/office/powerpoint/2010/main" val="3508292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Variable Importance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377176" y="2143556"/>
            <a:ext cx="21322804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200" dirty="0"/>
              <a:t>H2O-3</a:t>
            </a:r>
            <a:r>
              <a:rPr lang="ja-JP" altLang="en-US" sz="3200"/>
              <a:t>における</a:t>
            </a:r>
            <a:r>
              <a:rPr lang="en-US" altLang="ja-JP" sz="3200" dirty="0"/>
              <a:t>Variable Importance</a:t>
            </a:r>
          </a:p>
          <a:p>
            <a:pPr>
              <a:spcBef>
                <a:spcPts val="600"/>
              </a:spcBef>
            </a:pPr>
            <a:endParaRPr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C6EC8A2-96D4-81EA-ADD3-7AAE5D592EAD}"/>
              </a:ext>
            </a:extLst>
          </p:cNvPr>
          <p:cNvSpPr txBox="1"/>
          <p:nvPr/>
        </p:nvSpPr>
        <p:spPr>
          <a:xfrm>
            <a:off x="743229" y="13049254"/>
            <a:ext cx="12199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Document: </a:t>
            </a:r>
            <a:r>
              <a:rPr lang="en-US" altLang="ja-JP" sz="2000" dirty="0">
                <a:hlinkClick r:id="rId2"/>
              </a:rPr>
              <a:t>https://docs.h2o.ai/h2o/latest-stable/h2o-docs/variable-</a:t>
            </a:r>
            <a:r>
              <a:rPr lang="en-US" altLang="ja-JP" sz="2000" dirty="0" err="1">
                <a:hlinkClick r:id="rId2"/>
              </a:rPr>
              <a:t>importance.html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872735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>
                <a:latin typeface="+mj-lt"/>
              </a:rPr>
              <a:t>モデルの解釈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377176" y="2143556"/>
            <a:ext cx="213228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200"/>
              <a:t>機械学習の解釈可能性（</a:t>
            </a:r>
            <a:r>
              <a:rPr lang="en-US" altLang="ja-JP" sz="3200" dirty="0"/>
              <a:t>Machine Learning Interpretability</a:t>
            </a:r>
            <a:r>
              <a:rPr lang="ja-JP" altLang="en-US" sz="3200"/>
              <a:t>）やモデルの比較を実施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C6EC8A2-96D4-81EA-ADD3-7AAE5D592EAD}"/>
              </a:ext>
            </a:extLst>
          </p:cNvPr>
          <p:cNvSpPr txBox="1"/>
          <p:nvPr/>
        </p:nvSpPr>
        <p:spPr>
          <a:xfrm>
            <a:off x="743229" y="13049254"/>
            <a:ext cx="12199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Document: </a:t>
            </a:r>
            <a:r>
              <a:rPr lang="en-US" altLang="ja-JP" sz="2000" dirty="0">
                <a:hlinkClick r:id="rId2"/>
              </a:rPr>
              <a:t>https://docs.h2o.ai/h2o/latest-stable/h2o-docs/explain.html</a:t>
            </a:r>
            <a:endParaRPr lang="en-US" altLang="ja-JP" sz="2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556195-0D75-DA86-007C-992FB42F84E2}"/>
              </a:ext>
            </a:extLst>
          </p:cNvPr>
          <p:cNvSpPr txBox="1"/>
          <p:nvPr/>
        </p:nvSpPr>
        <p:spPr>
          <a:xfrm>
            <a:off x="1377176" y="3557615"/>
            <a:ext cx="1014017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/>
              <a:t>機械学習の解釈可能性</a:t>
            </a:r>
            <a:endParaRPr lang="en-US" altLang="ja-JP" sz="2800" dirty="0"/>
          </a:p>
          <a:p>
            <a:endParaRPr lang="en-US" altLang="ja-JP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800"/>
              <a:t>Confusion Matrix（分類問題に対して）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800"/>
              <a:t>Residual Analysis（回帰問題に対して）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800"/>
              <a:t>Variable Importance（</a:t>
            </a:r>
            <a:r>
              <a:rPr lang="en-US" altLang="ja-JP" sz="2800" dirty="0"/>
              <a:t>Model Specific</a:t>
            </a:r>
            <a:r>
              <a:rPr lang="ja-JP" altLang="en-US" sz="2800"/>
              <a:t>なアプローチ）</a:t>
            </a:r>
            <a:endParaRPr lang="en-US" altLang="ja-JP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800" dirty="0"/>
              <a:t>Permutation </a:t>
            </a:r>
            <a:r>
              <a:rPr lang="ja-JP" altLang="en-US" sz="2800"/>
              <a:t>Variable Importance（</a:t>
            </a:r>
            <a:r>
              <a:rPr lang="en-US" altLang="ja-JP" sz="2800" dirty="0"/>
              <a:t>Model Agnostic</a:t>
            </a:r>
            <a:r>
              <a:rPr lang="ja-JP" altLang="en-US" sz="2800"/>
              <a:t>なアプローチ）</a:t>
            </a:r>
            <a:endParaRPr lang="en-US" altLang="ja-JP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800" dirty="0"/>
              <a:t>SHAP</a:t>
            </a:r>
            <a:r>
              <a:rPr lang="ja-JP" altLang="en-US" sz="2800"/>
              <a:t>（</a:t>
            </a:r>
            <a:r>
              <a:rPr lang="en-US" altLang="ja-JP" sz="2800" dirty="0"/>
              <a:t>Global</a:t>
            </a:r>
            <a:r>
              <a:rPr lang="ja-JP" altLang="en-US" sz="2800"/>
              <a:t>と</a:t>
            </a:r>
            <a:r>
              <a:rPr lang="en-US" altLang="ja-JP" sz="2800" dirty="0"/>
              <a:t>Local</a:t>
            </a:r>
            <a:r>
              <a:rPr lang="ja-JP" altLang="en-US" sz="2800"/>
              <a:t>両方へ対応）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800"/>
              <a:t>Partial Dependence (PD) Plots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800"/>
              <a:t>Individual Conditional Expectation (ICE) Plots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3042878-85EB-F21D-330E-3114A3327365}"/>
              </a:ext>
            </a:extLst>
          </p:cNvPr>
          <p:cNvSpPr txBox="1"/>
          <p:nvPr/>
        </p:nvSpPr>
        <p:spPr>
          <a:xfrm>
            <a:off x="12095352" y="3557615"/>
            <a:ext cx="1014017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/>
              <a:t>モデルの比較（</a:t>
            </a:r>
            <a:r>
              <a:rPr lang="en-US" altLang="ja-JP" sz="2800" dirty="0" err="1"/>
              <a:t>AutoML</a:t>
            </a:r>
            <a:r>
              <a:rPr lang="ja-JP" altLang="en-US" sz="2800"/>
              <a:t>の実施結果など、複数のモデルを渡した場合に実施）</a:t>
            </a:r>
            <a:endParaRPr lang="en-US" altLang="ja-JP" sz="2800" dirty="0"/>
          </a:p>
          <a:p>
            <a:endParaRPr lang="en-US" altLang="ja-JP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800"/>
              <a:t>Variable Importance Heatmap (compare all non-Stacked models)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800"/>
              <a:t>Model Correlation Heatmap (compare all models)</a:t>
            </a:r>
            <a:endParaRPr lang="en-US" altLang="ja-JP" sz="2800" dirty="0"/>
          </a:p>
          <a:p>
            <a:endParaRPr lang="ja-JP" altLang="en-US" sz="28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11C3E7C-9703-1A41-091C-578D35175A7F}"/>
              </a:ext>
            </a:extLst>
          </p:cNvPr>
          <p:cNvSpPr txBox="1"/>
          <p:nvPr/>
        </p:nvSpPr>
        <p:spPr>
          <a:xfrm>
            <a:off x="1266500" y="10227038"/>
            <a:ext cx="21544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200"/>
              <a:t>実施例：</a:t>
            </a:r>
            <a:r>
              <a:rPr lang="en-US" altLang="ja-JP" sz="3200" dirty="0">
                <a:hlinkClick r:id="rId3"/>
              </a:rPr>
              <a:t>https://github.com/yukismd/H2O_3_Tutorial/blob/master/examples_python/model_explain.ipynb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520518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H2O-3</a:t>
            </a:r>
            <a:r>
              <a:rPr lang="ja-JP" altLang="en-US" sz="5400" b="1">
                <a:latin typeface="+mj-lt"/>
              </a:rPr>
              <a:t>で利用可能なアルゴリズム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377176" y="2372156"/>
            <a:ext cx="10372864" cy="9694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200" b="1"/>
              <a:t>教師あり</a:t>
            </a:r>
            <a:r>
              <a:rPr lang="en-US" altLang="ja-JP" sz="3200" b="1" dirty="0"/>
              <a:t>/Supervised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 err="1"/>
              <a:t>AutoML</a:t>
            </a:r>
            <a:r>
              <a:rPr lang="en-US" altLang="ja-JP" sz="3200" dirty="0"/>
              <a:t>: Automatic Machine Learning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Cox Proportional Hazards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Deep Learning (Neural Networks)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Distributed Random Forest (DRF)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Generalized Linear Model (GLM)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Model Selection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Generalized Additive Models (GAM)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ANOVA GLM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Gradient Boosting Machine (GBM)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Naïve Bayes Classifier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Rule Fit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Stacked Ensembles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Support Vector Machine (SVM)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Distributed Uplift Random Forest (Uplift DRF)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 err="1"/>
              <a:t>XGBoost</a:t>
            </a:r>
            <a:endParaRPr lang="en-US" altLang="ja-JP" sz="3200" dirty="0"/>
          </a:p>
          <a:p>
            <a:pPr>
              <a:spcBef>
                <a:spcPts val="600"/>
              </a:spcBef>
            </a:pPr>
            <a:endParaRPr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C6EC8A2-96D4-81EA-ADD3-7AAE5D592EAD}"/>
              </a:ext>
            </a:extLst>
          </p:cNvPr>
          <p:cNvSpPr txBox="1"/>
          <p:nvPr/>
        </p:nvSpPr>
        <p:spPr>
          <a:xfrm>
            <a:off x="743229" y="13049254"/>
            <a:ext cx="12199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Document: </a:t>
            </a:r>
            <a:r>
              <a:rPr lang="ja-JP" altLang="en-US" sz="2000">
                <a:hlinkClick r:id="rId2"/>
              </a:rPr>
              <a:t>https://docs.h2o.ai/h2o/latest-stable/h2o-docs/data-science.html</a:t>
            </a:r>
            <a:endParaRPr lang="en-US" altLang="ja-JP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9DE0865-417B-CF5F-F4BD-404BDD477FDB}"/>
              </a:ext>
            </a:extLst>
          </p:cNvPr>
          <p:cNvSpPr txBox="1"/>
          <p:nvPr/>
        </p:nvSpPr>
        <p:spPr>
          <a:xfrm>
            <a:off x="12959576" y="2372156"/>
            <a:ext cx="1037286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3200" b="1"/>
              <a:t>教師なし</a:t>
            </a:r>
            <a:r>
              <a:rPr lang="en-US" altLang="ja-JP" sz="3200" b="1" dirty="0"/>
              <a:t>/Unsupervised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Aggregator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Generalized Low Rank Models (GLRM)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Isolation Forest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Extended Isolation Forest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K-Means Clustering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Principal Component Analysis (PCA)</a:t>
            </a:r>
          </a:p>
          <a:p>
            <a:pPr>
              <a:spcBef>
                <a:spcPts val="600"/>
              </a:spcBef>
            </a:pPr>
            <a:endParaRPr lang="en-US" altLang="ja-JP" sz="3200" dirty="0"/>
          </a:p>
          <a:p>
            <a:pPr>
              <a:spcBef>
                <a:spcPts val="600"/>
              </a:spcBef>
            </a:pPr>
            <a:endParaRPr lang="en-US" altLang="ja-JP" sz="3200" dirty="0"/>
          </a:p>
          <a:p>
            <a:pPr>
              <a:spcBef>
                <a:spcPts val="600"/>
              </a:spcBef>
            </a:pPr>
            <a:r>
              <a:rPr lang="ja-JP" altLang="en-US" sz="3200" b="1"/>
              <a:t>その他</a:t>
            </a:r>
            <a:endParaRPr lang="en-US" altLang="ja-JP" sz="3200" b="1" dirty="0"/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altLang="ja-JP" sz="3200" dirty="0"/>
              <a:t>Target Encoding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altLang="ja-JP" sz="3200" dirty="0"/>
              <a:t>TF-IDF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altLang="ja-JP" sz="3200" dirty="0"/>
              <a:t>Word2vec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altLang="ja-JP" sz="3200" dirty="0"/>
              <a:t>Permutation Variable Importance</a:t>
            </a:r>
            <a:endParaRPr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2647568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ja-JP" altLang="en-US" sz="5400" b="1">
                <a:latin typeface="+mj-lt"/>
              </a:rPr>
              <a:t>モデルファイル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377176" y="2143556"/>
            <a:ext cx="21322804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200" dirty="0"/>
              <a:t>H2O-3</a:t>
            </a:r>
            <a:r>
              <a:rPr lang="ja-JP" altLang="en-US" sz="3200"/>
              <a:t>では、</a:t>
            </a:r>
            <a:r>
              <a:rPr lang="en-US" altLang="ja-JP" sz="3200" dirty="0"/>
              <a:t>POJO(</a:t>
            </a:r>
            <a:r>
              <a:rPr lang="en" altLang="ja-JP" sz="3200" dirty="0"/>
              <a:t>Plain Old Java Object</a:t>
            </a:r>
            <a:r>
              <a:rPr lang="en-US" altLang="ja-JP" sz="3200" dirty="0"/>
              <a:t>)</a:t>
            </a:r>
            <a:r>
              <a:rPr lang="ja-JP" altLang="en-US" sz="3200"/>
              <a:t>や</a:t>
            </a:r>
            <a:r>
              <a:rPr lang="en-US" altLang="ja-JP" sz="3200" dirty="0"/>
              <a:t>MOJO(</a:t>
            </a:r>
            <a:r>
              <a:rPr lang="en" altLang="ja-JP" sz="3200" dirty="0"/>
              <a:t>Model </a:t>
            </a:r>
            <a:r>
              <a:rPr lang="en" altLang="ja-JP" sz="3200" dirty="0" err="1"/>
              <a:t>ObJect</a:t>
            </a:r>
            <a:r>
              <a:rPr lang="en" altLang="ja-JP" sz="3200" dirty="0"/>
              <a:t>, Optimized</a:t>
            </a:r>
            <a:r>
              <a:rPr lang="en-US" altLang="ja-JP" sz="3200" dirty="0"/>
              <a:t>)</a:t>
            </a:r>
            <a:r>
              <a:rPr lang="ja-JP" altLang="en-US" sz="3200"/>
              <a:t>形式でモデルファイルを提供</a:t>
            </a:r>
            <a:endParaRPr lang="en-US" altLang="ja-JP" sz="3200" dirty="0"/>
          </a:p>
          <a:p>
            <a:pPr>
              <a:spcBef>
                <a:spcPts val="600"/>
              </a:spcBef>
            </a:pPr>
            <a:endParaRPr lang="en-US" altLang="ja-JP" sz="3200" dirty="0"/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MOJO</a:t>
            </a:r>
            <a:r>
              <a:rPr lang="ja-JP" altLang="en-US" sz="3200"/>
              <a:t>は、</a:t>
            </a:r>
            <a:r>
              <a:rPr lang="en-US" altLang="ja-JP" sz="3200" dirty="0"/>
              <a:t>POJO</a:t>
            </a:r>
            <a:r>
              <a:rPr lang="ja-JP" altLang="en-US" sz="3200"/>
              <a:t>の改良版</a:t>
            </a:r>
            <a:endParaRPr lang="en-US" altLang="ja-JP" sz="3200" dirty="0"/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Java</a:t>
            </a:r>
            <a:r>
              <a:rPr lang="ja-JP" altLang="en-US" sz="3200"/>
              <a:t>環境での実行の際、モデルファイルと</a:t>
            </a:r>
            <a:r>
              <a:rPr lang="en-US" altLang="ja-JP" sz="3200" dirty="0"/>
              <a:t>h2o-genmodel.jar</a:t>
            </a:r>
            <a:r>
              <a:rPr lang="ja-JP" altLang="en-US" sz="3200"/>
              <a:t>ライブラリファイルのみ必要</a:t>
            </a:r>
            <a:endParaRPr lang="en-US" altLang="ja-JP" sz="3200" dirty="0"/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Python</a:t>
            </a:r>
            <a:r>
              <a:rPr lang="ja-JP" altLang="en-US" sz="3200"/>
              <a:t>、</a:t>
            </a:r>
            <a:r>
              <a:rPr lang="en-US" altLang="ja-JP" sz="3200" dirty="0"/>
              <a:t>R API</a:t>
            </a:r>
            <a:r>
              <a:rPr lang="ja-JP" altLang="en-US" sz="3200"/>
              <a:t>から</a:t>
            </a:r>
            <a:r>
              <a:rPr lang="en-US" altLang="ja-JP" sz="3200" dirty="0"/>
              <a:t>MOJO</a:t>
            </a:r>
            <a:r>
              <a:rPr lang="ja-JP" altLang="en-US" sz="3200"/>
              <a:t>ファイルのロードが可能</a:t>
            </a:r>
            <a:endParaRPr lang="en-US" altLang="ja-JP" sz="3200" dirty="0"/>
          </a:p>
          <a:p>
            <a:pPr>
              <a:spcBef>
                <a:spcPts val="600"/>
              </a:spcBef>
            </a:pPr>
            <a:endParaRPr lang="en-US" altLang="ja-JP" sz="3200" dirty="0"/>
          </a:p>
          <a:p>
            <a:pPr>
              <a:spcBef>
                <a:spcPts val="600"/>
              </a:spcBef>
            </a:pPr>
            <a:endParaRPr lang="en-US" altLang="ja-JP" sz="3200" dirty="0"/>
          </a:p>
          <a:p>
            <a:pPr>
              <a:spcBef>
                <a:spcPts val="600"/>
              </a:spcBef>
            </a:pPr>
            <a:r>
              <a:rPr lang="en-US" altLang="ja-JP" sz="3200" dirty="0"/>
              <a:t>Java</a:t>
            </a:r>
            <a:r>
              <a:rPr lang="ja-JP" altLang="en-US" sz="3200"/>
              <a:t>での実行例：</a:t>
            </a:r>
            <a:r>
              <a:rPr lang="en" altLang="ja-JP" sz="3200" dirty="0"/>
              <a:t> </a:t>
            </a:r>
            <a:r>
              <a:rPr lang="en" altLang="ja-JP" sz="3200" dirty="0">
                <a:hlinkClick r:id="rId2"/>
              </a:rPr>
              <a:t>https://github.com/yukismd/H2O_3_Tutorial/tree/master/scoring/java</a:t>
            </a:r>
            <a:endParaRPr lang="en" altLang="ja-JP" sz="3200" dirty="0"/>
          </a:p>
          <a:p>
            <a:pPr>
              <a:spcBef>
                <a:spcPts val="600"/>
              </a:spcBef>
            </a:pPr>
            <a:endParaRPr lang="en-US" altLang="ja-JP" sz="3200" dirty="0"/>
          </a:p>
          <a:p>
            <a:pPr>
              <a:spcBef>
                <a:spcPts val="600"/>
              </a:spcBef>
            </a:pPr>
            <a:r>
              <a:rPr lang="en-US" altLang="ja-JP" sz="3200" dirty="0"/>
              <a:t>Python</a:t>
            </a:r>
            <a:r>
              <a:rPr lang="ja-JP" altLang="en-US" sz="3200"/>
              <a:t>での実行例：</a:t>
            </a:r>
            <a:r>
              <a:rPr lang="en" altLang="ja-JP" sz="3200" dirty="0"/>
              <a:t> </a:t>
            </a:r>
            <a:r>
              <a:rPr lang="en" altLang="ja-JP" sz="3200" dirty="0">
                <a:hlinkClick r:id="rId3"/>
              </a:rPr>
              <a:t>https://github.com/yukismd/H2O_3_Tutorial/tree/master/scoring/python</a:t>
            </a:r>
            <a:endParaRPr lang="en" altLang="ja-JP" sz="3200" dirty="0"/>
          </a:p>
          <a:p>
            <a:pPr>
              <a:spcBef>
                <a:spcPts val="600"/>
              </a:spcBef>
            </a:pPr>
            <a:endParaRPr lang="en-US" altLang="ja-JP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C6EC8A2-96D4-81EA-ADD3-7AAE5D592EAD}"/>
              </a:ext>
            </a:extLst>
          </p:cNvPr>
          <p:cNvSpPr txBox="1"/>
          <p:nvPr/>
        </p:nvSpPr>
        <p:spPr>
          <a:xfrm>
            <a:off x="743229" y="12866373"/>
            <a:ext cx="121994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Document (Java): </a:t>
            </a:r>
            <a:r>
              <a:rPr lang="en-US" altLang="ja-JP" sz="2000" dirty="0">
                <a:hlinkClick r:id="rId4"/>
              </a:rPr>
              <a:t>https://docs.h2o.ai/h2o/latest-stable/h2o-docs/productionizing.html</a:t>
            </a:r>
            <a:endParaRPr lang="en-US" altLang="ja-JP" sz="2000" dirty="0"/>
          </a:p>
          <a:p>
            <a:r>
              <a:rPr lang="en-US" altLang="ja-JP" sz="2000" dirty="0"/>
              <a:t>Document (Python, R): </a:t>
            </a:r>
            <a:r>
              <a:rPr lang="en-US" altLang="ja-JP" sz="2000" dirty="0">
                <a:hlinkClick r:id="rId5"/>
              </a:rPr>
              <a:t>https://docs.h2o.ai/h2o/latest-stable/h2o-docs/save-and-load-model.html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907177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B98967C-46FB-2D44-AEEF-DB10EFE7D561}"/>
              </a:ext>
            </a:extLst>
          </p:cNvPr>
          <p:cNvSpPr/>
          <p:nvPr/>
        </p:nvSpPr>
        <p:spPr>
          <a:xfrm>
            <a:off x="2226365" y="2415409"/>
            <a:ext cx="203833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7200" b="1" dirty="0">
                <a:solidFill>
                  <a:schemeClr val="accent4"/>
                </a:solidFill>
                <a:latin typeface="+mj-lt"/>
              </a:rPr>
              <a:t>H2O AI Cloud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C78293-AED6-6346-B102-F312AA1CCEE0}"/>
              </a:ext>
            </a:extLst>
          </p:cNvPr>
          <p:cNvSpPr txBox="1"/>
          <p:nvPr/>
        </p:nvSpPr>
        <p:spPr>
          <a:xfrm>
            <a:off x="8784836" y="6562304"/>
            <a:ext cx="132041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altLang="ja-JP" sz="3600" dirty="0">
                <a:solidFill>
                  <a:schemeClr val="accent4"/>
                </a:solidFill>
              </a:rPr>
              <a:t>AI Cloud</a:t>
            </a:r>
            <a:r>
              <a:rPr lang="ja-JP" altLang="en-US" sz="3600">
                <a:solidFill>
                  <a:schemeClr val="accent4"/>
                </a:solidFill>
              </a:rPr>
              <a:t>上の</a:t>
            </a:r>
            <a:r>
              <a:rPr lang="en-US" altLang="ja-JP" sz="3600" dirty="0">
                <a:solidFill>
                  <a:schemeClr val="accent4"/>
                </a:solidFill>
              </a:rPr>
              <a:t>H2O-3</a:t>
            </a:r>
            <a:r>
              <a:rPr lang="ja-JP" altLang="en-US" sz="3600">
                <a:solidFill>
                  <a:schemeClr val="accent4"/>
                </a:solidFill>
              </a:rPr>
              <a:t>へのクライアント接続</a:t>
            </a:r>
            <a:endParaRPr lang="en-US" altLang="ja-JP" sz="3600" dirty="0">
              <a:solidFill>
                <a:schemeClr val="accent4"/>
              </a:solidFill>
            </a:endParaRP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ja-JP" altLang="en-US" sz="36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084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AI Cloud</a:t>
            </a:r>
            <a:r>
              <a:rPr lang="ja-JP" altLang="en-US" sz="5400" b="1">
                <a:latin typeface="+mj-lt"/>
              </a:rPr>
              <a:t>上の</a:t>
            </a:r>
            <a:r>
              <a:rPr lang="en-US" altLang="ja-JP" sz="5400" b="1" dirty="0">
                <a:latin typeface="+mj-lt"/>
              </a:rPr>
              <a:t>H2O-3</a:t>
            </a:r>
            <a:r>
              <a:rPr lang="ja-JP" altLang="en-US" sz="5400" b="1">
                <a:latin typeface="+mj-lt"/>
              </a:rPr>
              <a:t>の起動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377176" y="2143556"/>
            <a:ext cx="21322804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200" dirty="0"/>
              <a:t>AI Cloud</a:t>
            </a:r>
            <a:r>
              <a:rPr lang="ja-JP" altLang="en-US" sz="3200"/>
              <a:t>上の</a:t>
            </a:r>
            <a:r>
              <a:rPr lang="en-US" altLang="ja-JP" sz="3200" dirty="0"/>
              <a:t>H2O-3</a:t>
            </a:r>
            <a:r>
              <a:rPr lang="ja-JP" altLang="en-US" sz="3200"/>
              <a:t>の起動</a:t>
            </a:r>
            <a:endParaRPr lang="en-US" altLang="ja-JP" sz="3200" dirty="0"/>
          </a:p>
          <a:p>
            <a:pPr>
              <a:spcBef>
                <a:spcPts val="600"/>
              </a:spcBef>
            </a:pPr>
            <a:endParaRPr lang="ja-JP" altLang="en-US" sz="32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FFB2A2C-8215-90A6-2529-D76CDBB3BB37}"/>
              </a:ext>
            </a:extLst>
          </p:cNvPr>
          <p:cNvSpPr txBox="1"/>
          <p:nvPr/>
        </p:nvSpPr>
        <p:spPr>
          <a:xfrm>
            <a:off x="298566" y="13112499"/>
            <a:ext cx="133135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000" dirty="0"/>
              <a:t>Document</a:t>
            </a:r>
            <a:r>
              <a:rPr lang="ja-JP" altLang="en-US" sz="2000"/>
              <a:t>：</a:t>
            </a:r>
            <a:r>
              <a:rPr lang="en" altLang="ja-JP" sz="2000" dirty="0">
                <a:hlinkClick r:id="rId2"/>
              </a:rPr>
              <a:t>https://docs.h2o.ai/enterprise-steam/latest-stable/docs/user-docs/h2o-kubernetes.html</a:t>
            </a:r>
            <a:endParaRPr lang="en" altLang="ja-JP" sz="2000" dirty="0"/>
          </a:p>
        </p:txBody>
      </p:sp>
      <p:pic>
        <p:nvPicPr>
          <p:cNvPr id="7" name="図 6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490357B1-0B88-23EF-870E-1081E6D10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611" y="3750983"/>
            <a:ext cx="11646388" cy="843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08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Client Access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377176" y="2143556"/>
            <a:ext cx="21322804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200" dirty="0"/>
              <a:t>AI Cloud</a:t>
            </a:r>
            <a:r>
              <a:rPr lang="ja-JP" altLang="en-US" sz="3200"/>
              <a:t>上の</a:t>
            </a:r>
            <a:r>
              <a:rPr lang="en-US" altLang="ja-JP" sz="3200" dirty="0"/>
              <a:t>H2O-3</a:t>
            </a:r>
            <a:r>
              <a:rPr lang="ja-JP" altLang="en-US" sz="3200"/>
              <a:t>へのアクセスする場合、</a:t>
            </a:r>
            <a:r>
              <a:rPr lang="en-US" altLang="ja-JP" sz="3200" dirty="0"/>
              <a:t>AI Cloud</a:t>
            </a:r>
            <a:r>
              <a:rPr lang="ja-JP" altLang="en-US" sz="3200"/>
              <a:t>用のインターフェイス（</a:t>
            </a:r>
            <a:r>
              <a:rPr lang="en-US" altLang="ja-JP" sz="3200" dirty="0"/>
              <a:t>h2osteam</a:t>
            </a:r>
            <a:r>
              <a:rPr lang="ja-JP" altLang="en-US" sz="3200"/>
              <a:t>）の利用が必要</a:t>
            </a:r>
            <a:endParaRPr lang="en-US" altLang="ja-JP" sz="3200" dirty="0"/>
          </a:p>
          <a:p>
            <a:pPr>
              <a:spcBef>
                <a:spcPts val="600"/>
              </a:spcBef>
            </a:pPr>
            <a:endParaRPr lang="ja-JP" altLang="en-US" sz="32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FFB2A2C-8215-90A6-2529-D76CDBB3BB37}"/>
              </a:ext>
            </a:extLst>
          </p:cNvPr>
          <p:cNvSpPr txBox="1"/>
          <p:nvPr/>
        </p:nvSpPr>
        <p:spPr>
          <a:xfrm>
            <a:off x="298566" y="12268443"/>
            <a:ext cx="1331352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/>
              <a:t>実施例：</a:t>
            </a:r>
            <a:endParaRPr lang="en-US" altLang="ja-JP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>
                <a:hlinkClick r:id="rId2"/>
              </a:rPr>
              <a:t>https://github.com/yukismd/H2O_AI_Cloud/tree/main/client_access</a:t>
            </a:r>
            <a:endParaRPr lang="en-US" altLang="ja-JP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>
                <a:hlinkClick r:id="rId3"/>
              </a:rPr>
              <a:t>https://github.com/h2oai/haic-tutorials/blob/main/4%20H2O-3:%20Distributed%20ML.ipynb</a:t>
            </a:r>
            <a:endParaRPr lang="en-US" altLang="ja-JP" sz="2000" dirty="0"/>
          </a:p>
        </p:txBody>
      </p:sp>
      <p:pic>
        <p:nvPicPr>
          <p:cNvPr id="1028" name="Picture 4" descr="H2O AI Cloud | H2O.ai">
            <a:extLst>
              <a:ext uri="{FF2B5EF4-FFF2-40B4-BE49-F238E27FC236}">
                <a16:creationId xmlns:a16="http://schemas.microsoft.com/office/drawing/2014/main" id="{5EC66D24-4DE7-D426-9C47-6D5701E6B8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8" b="17692"/>
          <a:stretch/>
        </p:blipFill>
        <p:spPr bwMode="auto">
          <a:xfrm>
            <a:off x="2720003" y="4299499"/>
            <a:ext cx="6089074" cy="354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「h2o ai logo」の画像検索結果">
            <a:extLst>
              <a:ext uri="{FF2B5EF4-FFF2-40B4-BE49-F238E27FC236}">
                <a16:creationId xmlns:a16="http://schemas.microsoft.com/office/drawing/2014/main" id="{46B6FD49-F485-0770-D1B2-237BE55F7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848" y="4542969"/>
            <a:ext cx="1469017" cy="146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816A1543-5361-BB2C-88BC-41ADA9BF6BD4}"/>
              </a:ext>
            </a:extLst>
          </p:cNvPr>
          <p:cNvCxnSpPr>
            <a:cxnSpLocks/>
          </p:cNvCxnSpPr>
          <p:nvPr/>
        </p:nvCxnSpPr>
        <p:spPr>
          <a:xfrm flipH="1">
            <a:off x="5427865" y="5277477"/>
            <a:ext cx="6937317" cy="86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4D29F1D-2675-5C82-6FA4-F17BE0AC263B}"/>
              </a:ext>
            </a:extLst>
          </p:cNvPr>
          <p:cNvSpPr txBox="1"/>
          <p:nvPr/>
        </p:nvSpPr>
        <p:spPr>
          <a:xfrm>
            <a:off x="2720002" y="7939317"/>
            <a:ext cx="6089075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ja-JP" sz="2400" dirty="0"/>
              <a:t>H2O AI Cloud </a:t>
            </a:r>
            <a:r>
              <a:rPr lang="ja-JP" altLang="en-US" sz="2400"/>
              <a:t>プラットフォーム</a:t>
            </a:r>
            <a:endParaRPr lang="en-US" altLang="ja-JP" sz="2400" dirty="0"/>
          </a:p>
          <a:p>
            <a:pPr algn="ctr">
              <a:spcBef>
                <a:spcPts val="600"/>
              </a:spcBef>
            </a:pPr>
            <a:r>
              <a:rPr lang="ja-JP" altLang="en-US" sz="2400"/>
              <a:t>（</a:t>
            </a:r>
            <a:r>
              <a:rPr lang="en-US" altLang="ja-JP" sz="2400" dirty="0" err="1"/>
              <a:t>kubernetes</a:t>
            </a:r>
            <a:r>
              <a:rPr lang="ja-JP" altLang="en-US" sz="2400"/>
              <a:t>上で稼働）</a:t>
            </a:r>
            <a:endParaRPr lang="en-US" altLang="ja-JP" sz="2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4AA9EEA-386F-421C-7ACD-8176251EE99C}"/>
              </a:ext>
            </a:extLst>
          </p:cNvPr>
          <p:cNvSpPr txBox="1"/>
          <p:nvPr/>
        </p:nvSpPr>
        <p:spPr>
          <a:xfrm>
            <a:off x="12592625" y="6341049"/>
            <a:ext cx="8526110" cy="44012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ja-JP" sz="2000" dirty="0"/>
              <a:t>import h2osteam</a:t>
            </a:r>
          </a:p>
          <a:p>
            <a:r>
              <a:rPr lang="en" altLang="ja-JP" sz="2000" dirty="0"/>
              <a:t>import h2o</a:t>
            </a:r>
            <a:endParaRPr lang="en" altLang="ja-JP" sz="2000" dirty="0">
              <a:effectLst/>
            </a:endParaRPr>
          </a:p>
          <a:p>
            <a:endParaRPr lang="en" altLang="ja-JP" sz="2000" dirty="0"/>
          </a:p>
          <a:p>
            <a:r>
              <a:rPr lang="en" altLang="ja-JP" sz="2000" dirty="0">
                <a:solidFill>
                  <a:schemeClr val="bg1">
                    <a:lumMod val="50000"/>
                  </a:schemeClr>
                </a:solidFill>
                <a:effectLst/>
              </a:rPr>
              <a:t># AI Cloud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effectLst/>
              </a:rPr>
              <a:t>上で、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effectLst/>
              </a:rPr>
              <a:t>H2O-3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effectLst/>
              </a:rPr>
              <a:t>クラスターを作成</a:t>
            </a:r>
            <a:endParaRPr lang="en" altLang="ja-JP" sz="200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r>
              <a:rPr lang="en" altLang="ja-JP" sz="2000" dirty="0">
                <a:effectLst/>
              </a:rPr>
              <a:t>h2o_cluster</a:t>
            </a:r>
            <a:r>
              <a:rPr lang="en" altLang="ja-JP" sz="2000" dirty="0"/>
              <a:t> </a:t>
            </a:r>
            <a:r>
              <a:rPr lang="en" altLang="ja-JP" sz="2000" dirty="0">
                <a:effectLst/>
              </a:rPr>
              <a:t>=</a:t>
            </a:r>
            <a:r>
              <a:rPr lang="en" altLang="ja-JP" sz="2000" dirty="0"/>
              <a:t> </a:t>
            </a:r>
            <a:r>
              <a:rPr lang="en" altLang="ja-JP" sz="2000" dirty="0">
                <a:effectLst/>
              </a:rPr>
              <a:t>h2osteam.clients.H2oKubernetesClient().</a:t>
            </a:r>
            <a:r>
              <a:rPr lang="en" altLang="ja-JP" sz="2000" dirty="0" err="1">
                <a:effectLst/>
              </a:rPr>
              <a:t>launch_cluster</a:t>
            </a:r>
            <a:r>
              <a:rPr lang="en" altLang="ja-JP" sz="2000" dirty="0">
                <a:effectLst/>
              </a:rPr>
              <a:t>(</a:t>
            </a:r>
          </a:p>
          <a:p>
            <a:r>
              <a:rPr lang="en" altLang="ja-JP" sz="2000" dirty="0"/>
              <a:t>	</a:t>
            </a:r>
            <a:r>
              <a:rPr lang="en" altLang="ja-JP" sz="2000" dirty="0">
                <a:effectLst/>
              </a:rPr>
              <a:t>name="h2o-cluster",</a:t>
            </a:r>
            <a:r>
              <a:rPr lang="en" altLang="ja-JP" sz="2000" dirty="0"/>
              <a:t> </a:t>
            </a:r>
          </a:p>
          <a:p>
            <a:r>
              <a:rPr lang="en" altLang="ja-JP" sz="2000" dirty="0">
                <a:effectLst/>
              </a:rPr>
              <a:t>	version="3.36.1.2")</a:t>
            </a:r>
            <a:r>
              <a:rPr lang="en" altLang="ja-JP" sz="2000" dirty="0"/>
              <a:t> </a:t>
            </a:r>
            <a:endParaRPr lang="en" altLang="ja-JP" sz="2000" dirty="0">
              <a:effectLst/>
            </a:endParaRPr>
          </a:p>
          <a:p>
            <a:endParaRPr lang="en" altLang="ja-JP" sz="2000" dirty="0"/>
          </a:p>
          <a:p>
            <a:r>
              <a:rPr lang="en" altLang="ja-JP" sz="2000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</a:rPr>
              <a:t>作成した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H2O-3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</a:rPr>
              <a:t>クラスターへ接続</a:t>
            </a:r>
            <a:endParaRPr lang="en" altLang="ja-JP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" altLang="ja-JP" sz="2000" dirty="0"/>
              <a:t>h2o_cluster.connect()</a:t>
            </a:r>
          </a:p>
          <a:p>
            <a:endParaRPr lang="en-US" altLang="ja-JP" sz="2000" dirty="0"/>
          </a:p>
          <a:p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# h2o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</a:rPr>
              <a:t>ライブラリを用い操作が可能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</a:rPr>
              <a:t>例えば、データのアップロード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" altLang="ja-JP" sz="2000" dirty="0"/>
              <a:t>h2o</a:t>
            </a:r>
            <a:r>
              <a:rPr lang="en" altLang="ja-JP" sz="2000" b="1" dirty="0"/>
              <a:t>.</a:t>
            </a:r>
            <a:r>
              <a:rPr lang="en" altLang="ja-JP" sz="2000" dirty="0"/>
              <a:t>upload_file(”</a:t>
            </a:r>
            <a:r>
              <a:rPr lang="en" altLang="ja-JP" sz="2000" dirty="0" err="1"/>
              <a:t>mydata.csv</a:t>
            </a:r>
            <a:r>
              <a:rPr lang="en" altLang="ja-JP" sz="2000" dirty="0"/>
              <a:t>“)  </a:t>
            </a:r>
            <a:endParaRPr lang="ja-JP" altLang="en-US" sz="20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0949428-D608-40A9-99F3-8DB48DBDA976}"/>
              </a:ext>
            </a:extLst>
          </p:cNvPr>
          <p:cNvSpPr txBox="1"/>
          <p:nvPr/>
        </p:nvSpPr>
        <p:spPr>
          <a:xfrm>
            <a:off x="19420123" y="5981713"/>
            <a:ext cx="29510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1600" dirty="0"/>
              <a:t>Python Example</a:t>
            </a:r>
          </a:p>
        </p:txBody>
      </p:sp>
      <p:pic>
        <p:nvPicPr>
          <p:cNvPr id="19" name="グラフィックス 18" descr="プログラマー男性 単色塗りつぶし">
            <a:extLst>
              <a:ext uri="{FF2B5EF4-FFF2-40B4-BE49-F238E27FC236}">
                <a16:creationId xmlns:a16="http://schemas.microsoft.com/office/drawing/2014/main" id="{6A9FC6A1-1AD9-35ED-AC6D-CEC076B6F3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65182" y="4143446"/>
            <a:ext cx="1722165" cy="1722165"/>
          </a:xfrm>
          <a:prstGeom prst="rect">
            <a:avLst/>
          </a:prstGeom>
        </p:spPr>
      </p:pic>
      <p:pic>
        <p:nvPicPr>
          <p:cNvPr id="2" name="Picture 4" descr="Kubernetesとは - オーケストレーションツール">
            <a:extLst>
              <a:ext uri="{FF2B5EF4-FFF2-40B4-BE49-F238E27FC236}">
                <a16:creationId xmlns:a16="http://schemas.microsoft.com/office/drawing/2014/main" id="{1D278E25-3997-4BB9-FBF9-B3046E46A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348" y="7389596"/>
            <a:ext cx="1831216" cy="39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98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113F7D-3E71-EC43-99A0-B5426DFF18D2}"/>
              </a:ext>
            </a:extLst>
          </p:cNvPr>
          <p:cNvSpPr/>
          <p:nvPr/>
        </p:nvSpPr>
        <p:spPr>
          <a:xfrm>
            <a:off x="2226365" y="2415409"/>
            <a:ext cx="203833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7200" b="1" dirty="0">
                <a:solidFill>
                  <a:schemeClr val="accent4"/>
                </a:solidFill>
                <a:latin typeface="+mj-lt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956086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2EB3AD4-6322-E64E-AD11-7D87EA27217A}"/>
              </a:ext>
            </a:extLst>
          </p:cNvPr>
          <p:cNvSpPr/>
          <p:nvPr/>
        </p:nvSpPr>
        <p:spPr>
          <a:xfrm>
            <a:off x="1088281" y="2366014"/>
            <a:ext cx="2220743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spcBef>
                <a:spcPts val="1600"/>
              </a:spcBef>
              <a:buFont typeface="Wingdings" pitchFamily="2" charset="2"/>
              <a:buChar char="l"/>
            </a:pPr>
            <a:r>
              <a:rPr lang="ja-JP" altLang="en-US" sz="4000"/>
              <a:t>回帰</a:t>
            </a:r>
            <a:r>
              <a:rPr lang="en-US" altLang="ja-JP" sz="4000" dirty="0"/>
              <a:t> – Wine Quality</a:t>
            </a:r>
          </a:p>
          <a:p>
            <a:pPr marL="571500" indent="-571500">
              <a:spcBef>
                <a:spcPts val="1600"/>
              </a:spcBef>
              <a:buFont typeface="Wingdings" pitchFamily="2" charset="2"/>
              <a:buChar char="l"/>
            </a:pPr>
            <a:endParaRPr lang="en-US" altLang="ja-JP" sz="4000" dirty="0"/>
          </a:p>
          <a:p>
            <a:pPr marL="571500" indent="-571500">
              <a:spcBef>
                <a:spcPts val="1600"/>
              </a:spcBef>
              <a:buFont typeface="Wingdings" pitchFamily="2" charset="2"/>
              <a:buChar char="l"/>
            </a:pPr>
            <a:r>
              <a:rPr lang="ja-JP" altLang="en-US" sz="4000"/>
              <a:t>分類</a:t>
            </a:r>
            <a:r>
              <a:rPr lang="en-US" altLang="ja-JP" sz="4000" dirty="0"/>
              <a:t> – Credit Card Scoring</a:t>
            </a:r>
          </a:p>
          <a:p>
            <a:pPr>
              <a:spcBef>
                <a:spcPts val="1600"/>
              </a:spcBef>
            </a:pPr>
            <a:r>
              <a:rPr lang="en-US" altLang="ja-JP" sz="4000" dirty="0"/>
              <a:t> 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/>
              <a:t>Sample Data</a:t>
            </a:r>
          </a:p>
        </p:txBody>
      </p:sp>
    </p:spTree>
    <p:extLst>
      <p:ext uri="{BB962C8B-B14F-4D97-AF65-F5344CB8AC3E}">
        <p14:creationId xmlns:p14="http://schemas.microsoft.com/office/powerpoint/2010/main" val="4108098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Requirements</a:t>
            </a:r>
            <a:r>
              <a:rPr lang="ja-JP" altLang="en-US" sz="5400" b="1">
                <a:latin typeface="+mj-lt"/>
              </a:rPr>
              <a:t>とインストール</a:t>
            </a:r>
            <a:endParaRPr lang="en-US" altLang="ja-JP" sz="5400" b="1" dirty="0">
              <a:latin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605776" y="2741620"/>
            <a:ext cx="21544156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800" dirty="0"/>
              <a:t>Document - Requirements</a:t>
            </a:r>
            <a:r>
              <a:rPr lang="ja-JP" altLang="en-US" sz="2800"/>
              <a:t>：</a:t>
            </a:r>
            <a:r>
              <a:rPr lang="en-US" altLang="ja-JP" sz="2800" dirty="0">
                <a:hlinkClick r:id="rId2"/>
              </a:rPr>
              <a:t>https://docs.h2o.ai/h2o/latest-stable/h2o-docs/welcome.html#requirements</a:t>
            </a:r>
            <a:endParaRPr lang="en-US" altLang="ja-JP" sz="2800" dirty="0"/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800" dirty="0"/>
              <a:t>Java</a:t>
            </a:r>
            <a:r>
              <a:rPr lang="ja-JP" altLang="en-US" sz="2800"/>
              <a:t>のインストール</a:t>
            </a:r>
            <a:endParaRPr lang="en-US" altLang="ja-JP" sz="2800" dirty="0"/>
          </a:p>
          <a:p>
            <a:pPr>
              <a:spcBef>
                <a:spcPts val="600"/>
              </a:spcBef>
            </a:pPr>
            <a:endParaRPr lang="en-US" altLang="ja-JP" sz="2800" dirty="0"/>
          </a:p>
          <a:p>
            <a:pPr>
              <a:spcBef>
                <a:spcPts val="600"/>
              </a:spcBef>
            </a:pPr>
            <a:r>
              <a:rPr lang="en-US" altLang="ja-JP" sz="2800" dirty="0"/>
              <a:t>Document - DL and Install</a:t>
            </a:r>
            <a:r>
              <a:rPr lang="ja-JP" altLang="en-US" sz="2800"/>
              <a:t>： </a:t>
            </a:r>
            <a:r>
              <a:rPr lang="en-US" altLang="ja-JP" sz="2800" dirty="0">
                <a:hlinkClick r:id="rId3"/>
              </a:rPr>
              <a:t>https://docs.h2o.ai/h2o/latest-stable/h2o-docs/downloading.html#downloading-installing-h2o</a:t>
            </a:r>
            <a:endParaRPr lang="en-US" altLang="ja-JP" sz="2800" dirty="0"/>
          </a:p>
          <a:p>
            <a:pPr>
              <a:spcBef>
                <a:spcPts val="600"/>
              </a:spcBef>
            </a:pPr>
            <a:endParaRPr lang="en-US" altLang="ja-JP" sz="2800" dirty="0"/>
          </a:p>
          <a:p>
            <a:pPr>
              <a:spcBef>
                <a:spcPts val="600"/>
              </a:spcBef>
            </a:pPr>
            <a:endParaRPr lang="en-US" altLang="ja-JP" sz="2800" dirty="0"/>
          </a:p>
          <a:p>
            <a:pPr>
              <a:spcBef>
                <a:spcPts val="600"/>
              </a:spcBef>
            </a:pP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7561268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20FE1BC-CEA0-7E4C-8ACF-67E184A80948}"/>
              </a:ext>
            </a:extLst>
          </p:cNvPr>
          <p:cNvSpPr txBox="1"/>
          <p:nvPr/>
        </p:nvSpPr>
        <p:spPr>
          <a:xfrm>
            <a:off x="2219093" y="4027819"/>
            <a:ext cx="1580127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4"/>
              </a:buClr>
            </a:pPr>
            <a:r>
              <a:rPr lang="en-US" altLang="ja-JP" sz="4400" dirty="0">
                <a:solidFill>
                  <a:schemeClr val="accent4"/>
                </a:solidFill>
              </a:rPr>
              <a:t>Useful Links</a:t>
            </a:r>
            <a:endParaRPr lang="ja-JP" altLang="en-US" sz="44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2217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Memo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59E0C5B-1BDE-C348-890D-C3853A7926EB}"/>
              </a:ext>
            </a:extLst>
          </p:cNvPr>
          <p:cNvSpPr/>
          <p:nvPr/>
        </p:nvSpPr>
        <p:spPr>
          <a:xfrm>
            <a:off x="1088281" y="2366014"/>
            <a:ext cx="22207437" cy="8997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3600" dirty="0"/>
              <a:t>Document</a:t>
            </a:r>
          </a:p>
          <a:p>
            <a:pPr>
              <a:spcBef>
                <a:spcPts val="1600"/>
              </a:spcBef>
            </a:pPr>
            <a:r>
              <a:rPr lang="en-US" altLang="ja-JP" sz="3600" dirty="0">
                <a:hlinkClick r:id="rId2"/>
              </a:rPr>
              <a:t>https://docs.h2o.ai/h2o/latest-stable/h2o-docs/index.html</a:t>
            </a:r>
            <a:endParaRPr lang="en-US" altLang="ja-JP" sz="3600" dirty="0"/>
          </a:p>
          <a:p>
            <a:pPr>
              <a:spcBef>
                <a:spcPts val="1600"/>
              </a:spcBef>
            </a:pPr>
            <a:endParaRPr lang="en-US" altLang="ja-JP" sz="3600" dirty="0"/>
          </a:p>
          <a:p>
            <a:pPr>
              <a:spcBef>
                <a:spcPts val="1600"/>
              </a:spcBef>
            </a:pPr>
            <a:r>
              <a:rPr lang="en-US" altLang="ja-JP" sz="3600" dirty="0"/>
              <a:t>Python API</a:t>
            </a:r>
          </a:p>
          <a:p>
            <a:pPr>
              <a:spcBef>
                <a:spcPts val="1600"/>
              </a:spcBef>
            </a:pPr>
            <a:r>
              <a:rPr lang="en-US" altLang="ja-JP" sz="3600" dirty="0">
                <a:hlinkClick r:id="rId3"/>
              </a:rPr>
              <a:t>https://docs.h2o.ai/h2o/latest-stable/h2o-py/docs/index.html</a:t>
            </a:r>
            <a:endParaRPr lang="en-US" altLang="ja-JP" sz="3600" dirty="0"/>
          </a:p>
          <a:p>
            <a:pPr>
              <a:spcBef>
                <a:spcPts val="1600"/>
              </a:spcBef>
            </a:pPr>
            <a:endParaRPr lang="en-US" altLang="ja-JP" sz="3600" dirty="0"/>
          </a:p>
          <a:p>
            <a:pPr>
              <a:spcBef>
                <a:spcPts val="1600"/>
              </a:spcBef>
            </a:pPr>
            <a:r>
              <a:rPr lang="en-US" altLang="ja-JP" sz="3600" dirty="0"/>
              <a:t>R API</a:t>
            </a:r>
          </a:p>
          <a:p>
            <a:pPr>
              <a:spcBef>
                <a:spcPts val="1600"/>
              </a:spcBef>
            </a:pPr>
            <a:r>
              <a:rPr lang="en-US" altLang="ja-JP" sz="3600" dirty="0">
                <a:hlinkClick r:id="rId4"/>
              </a:rPr>
              <a:t>https://docs.h2o.ai/h2o/latest-stable/h2o-r/docs/index.html</a:t>
            </a:r>
            <a:endParaRPr lang="en-US" altLang="ja-JP" sz="3600" dirty="0"/>
          </a:p>
          <a:p>
            <a:pPr>
              <a:spcBef>
                <a:spcPts val="1600"/>
              </a:spcBef>
            </a:pPr>
            <a:endParaRPr lang="en-US" altLang="ja-JP" sz="3600" dirty="0"/>
          </a:p>
          <a:p>
            <a:pPr>
              <a:spcBef>
                <a:spcPts val="1600"/>
              </a:spcBef>
            </a:pPr>
            <a:r>
              <a:rPr lang="en-US" altLang="ja-JP" sz="3600" dirty="0"/>
              <a:t>Sparkling Water</a:t>
            </a:r>
          </a:p>
          <a:p>
            <a:pPr>
              <a:spcBef>
                <a:spcPts val="1600"/>
              </a:spcBef>
            </a:pPr>
            <a:r>
              <a:rPr lang="en-US" altLang="ja-JP" sz="3600" dirty="0">
                <a:hlinkClick r:id="rId5"/>
              </a:rPr>
              <a:t>https://docs.h2o.ai/sw/index.html</a:t>
            </a:r>
            <a:endParaRPr lang="en-US" altLang="ja-JP" sz="3600" dirty="0"/>
          </a:p>
          <a:p>
            <a:pPr>
              <a:spcBef>
                <a:spcPts val="1600"/>
              </a:spcBef>
            </a:pPr>
            <a:endParaRPr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3406426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H2O Blog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59E0C5B-1BDE-C348-890D-C3853A7926EB}"/>
              </a:ext>
            </a:extLst>
          </p:cNvPr>
          <p:cNvSpPr/>
          <p:nvPr/>
        </p:nvSpPr>
        <p:spPr>
          <a:xfrm>
            <a:off x="1088282" y="2366014"/>
            <a:ext cx="9103934" cy="7930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2400" dirty="0"/>
              <a:t>Getting Start</a:t>
            </a:r>
          </a:p>
          <a:p>
            <a:pPr>
              <a:spcBef>
                <a:spcPts val="1600"/>
              </a:spcBef>
            </a:pPr>
            <a:r>
              <a:rPr lang="en-US" altLang="ja-JP" sz="2400" dirty="0">
                <a:hlinkClick r:id="rId2"/>
              </a:rPr>
              <a:t>https://h2o.ai/blog/getting-started-with-h2o-using-flow/</a:t>
            </a:r>
            <a:endParaRPr lang="en-US" altLang="ja-JP" sz="2400" dirty="0"/>
          </a:p>
          <a:p>
            <a:pPr>
              <a:spcBef>
                <a:spcPts val="1600"/>
              </a:spcBef>
            </a:pPr>
            <a:endParaRPr lang="en-US" altLang="ja-JP" sz="2400" dirty="0"/>
          </a:p>
          <a:p>
            <a:pPr>
              <a:spcBef>
                <a:spcPts val="1600"/>
              </a:spcBef>
            </a:pPr>
            <a:r>
              <a:rPr lang="en-US" altLang="ja-JP" sz="2400" dirty="0"/>
              <a:t>New release</a:t>
            </a:r>
            <a:endParaRPr lang="en-US" altLang="ja-JP" sz="2400" dirty="0">
              <a:hlinkClick r:id="rId3"/>
            </a:endParaRPr>
          </a:p>
          <a:p>
            <a:pPr>
              <a:spcBef>
                <a:spcPts val="1600"/>
              </a:spcBef>
            </a:pPr>
            <a:r>
              <a:rPr lang="en-US" altLang="ja-JP" sz="2400" dirty="0">
                <a:hlinkClick r:id="rId3"/>
              </a:rPr>
              <a:t>https://h2o.ai/blog/h2o-release-3-36-zorn/</a:t>
            </a:r>
            <a:endParaRPr lang="en-US" altLang="ja-JP" sz="2400" dirty="0"/>
          </a:p>
          <a:p>
            <a:pPr>
              <a:spcBef>
                <a:spcPts val="1600"/>
              </a:spcBef>
            </a:pPr>
            <a:r>
              <a:rPr lang="en-US" altLang="ja-JP" sz="2400" dirty="0">
                <a:hlinkClick r:id="rId4"/>
              </a:rPr>
              <a:t>https://h2o.ai/blog/h2o-release-3-34-zizler/</a:t>
            </a:r>
            <a:endParaRPr lang="en-US" altLang="ja-JP" sz="2400" dirty="0"/>
          </a:p>
          <a:p>
            <a:pPr>
              <a:spcBef>
                <a:spcPts val="1600"/>
              </a:spcBef>
            </a:pPr>
            <a:endParaRPr lang="en-US" altLang="ja-JP" sz="2400" dirty="0"/>
          </a:p>
          <a:p>
            <a:pPr>
              <a:spcBef>
                <a:spcPts val="1600"/>
              </a:spcBef>
            </a:pPr>
            <a:r>
              <a:rPr lang="en-US" altLang="ja-JP" sz="2400" dirty="0"/>
              <a:t>Large data</a:t>
            </a:r>
          </a:p>
          <a:p>
            <a:pPr>
              <a:spcBef>
                <a:spcPts val="1600"/>
              </a:spcBef>
            </a:pPr>
            <a:r>
              <a:rPr lang="en-US" altLang="ja-JP" sz="2400" dirty="0">
                <a:hlinkClick r:id="rId5"/>
              </a:rPr>
              <a:t>https://h2o.ai/blog/visualizing-large-datasets-with-h2o-3/</a:t>
            </a:r>
            <a:endParaRPr lang="en-US" altLang="ja-JP" sz="2400" dirty="0"/>
          </a:p>
          <a:p>
            <a:pPr>
              <a:spcBef>
                <a:spcPts val="1600"/>
              </a:spcBef>
            </a:pPr>
            <a:endParaRPr lang="en-US" altLang="ja-JP" sz="2400" dirty="0"/>
          </a:p>
          <a:p>
            <a:pPr>
              <a:spcBef>
                <a:spcPts val="1600"/>
              </a:spcBef>
            </a:pPr>
            <a:r>
              <a:rPr lang="en-US" altLang="ja-JP" sz="2400" dirty="0"/>
              <a:t>Grid search</a:t>
            </a:r>
          </a:p>
          <a:p>
            <a:pPr>
              <a:spcBef>
                <a:spcPts val="1600"/>
              </a:spcBef>
            </a:pPr>
            <a:r>
              <a:rPr lang="en-US" altLang="ja-JP" sz="2400" dirty="0">
                <a:hlinkClick r:id="rId6"/>
              </a:rPr>
              <a:t>https://h2o.ai/blog/parallel-grid-search-in-h2o/</a:t>
            </a:r>
            <a:endParaRPr lang="en-US" altLang="ja-JP" sz="2400" dirty="0"/>
          </a:p>
          <a:p>
            <a:pPr>
              <a:spcBef>
                <a:spcPts val="1600"/>
              </a:spcBef>
            </a:pPr>
            <a:endParaRPr lang="en-US" altLang="ja-JP" sz="2400" dirty="0"/>
          </a:p>
          <a:p>
            <a:pPr>
              <a:spcBef>
                <a:spcPts val="1600"/>
              </a:spcBef>
            </a:pPr>
            <a:endParaRPr lang="en-US" altLang="ja-JP" sz="24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BE0D21-1EB0-9F1C-B8A3-DCA818C52F69}"/>
              </a:ext>
            </a:extLst>
          </p:cNvPr>
          <p:cNvSpPr/>
          <p:nvPr/>
        </p:nvSpPr>
        <p:spPr>
          <a:xfrm>
            <a:off x="3094702" y="12213128"/>
            <a:ext cx="17293466" cy="103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2400" dirty="0"/>
              <a:t>Blog page</a:t>
            </a:r>
            <a:r>
              <a:rPr lang="ja-JP" altLang="en-US" sz="2400"/>
              <a:t>で、“</a:t>
            </a:r>
            <a:r>
              <a:rPr lang="en-US" altLang="ja-JP" sz="2400" dirty="0"/>
              <a:t>H2O</a:t>
            </a:r>
            <a:r>
              <a:rPr lang="ja-JP" altLang="en-US" sz="2400"/>
              <a:t>”、“</a:t>
            </a:r>
            <a:r>
              <a:rPr lang="en-US" altLang="ja-JP" sz="2400" dirty="0"/>
              <a:t>Flow</a:t>
            </a:r>
            <a:r>
              <a:rPr lang="ja-JP" altLang="en-US" sz="2400"/>
              <a:t>”カテゴリで検索</a:t>
            </a:r>
            <a:endParaRPr lang="en-US" altLang="ja-JP" sz="2400" dirty="0"/>
          </a:p>
          <a:p>
            <a:pPr>
              <a:spcBef>
                <a:spcPts val="1600"/>
              </a:spcBef>
            </a:pPr>
            <a:endParaRPr lang="en-US" altLang="ja-JP" sz="2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A6EB6EB-1E79-D4E9-5A2F-8660CFC7D690}"/>
              </a:ext>
            </a:extLst>
          </p:cNvPr>
          <p:cNvSpPr/>
          <p:nvPr/>
        </p:nvSpPr>
        <p:spPr>
          <a:xfrm>
            <a:off x="12414204" y="2360308"/>
            <a:ext cx="9103934" cy="10761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2400" dirty="0"/>
              <a:t>Extended IF</a:t>
            </a:r>
          </a:p>
          <a:p>
            <a:pPr>
              <a:spcBef>
                <a:spcPts val="1600"/>
              </a:spcBef>
            </a:pPr>
            <a:r>
              <a:rPr lang="en-US" altLang="ja-JP" sz="2400" dirty="0">
                <a:hlinkClick r:id="rId7"/>
              </a:rPr>
              <a:t>https://h2o.ai/blog/h2o-3-improvements-from-two-university-projects/</a:t>
            </a:r>
            <a:endParaRPr lang="en-US" altLang="ja-JP" sz="2400" dirty="0"/>
          </a:p>
          <a:p>
            <a:pPr>
              <a:spcBef>
                <a:spcPts val="1600"/>
              </a:spcBef>
            </a:pPr>
            <a:r>
              <a:rPr lang="en-US" altLang="ja-JP" sz="2400" dirty="0"/>
              <a:t>IF</a:t>
            </a:r>
          </a:p>
          <a:p>
            <a:pPr>
              <a:spcBef>
                <a:spcPts val="1600"/>
              </a:spcBef>
            </a:pPr>
            <a:r>
              <a:rPr lang="en-US" altLang="ja-JP" sz="2400" dirty="0">
                <a:hlinkClick r:id="rId8"/>
              </a:rPr>
              <a:t>https://h2o.ai/blog/anomaly-detection-with-isolation-forests-using-h2o/</a:t>
            </a:r>
            <a:endParaRPr lang="en-US" altLang="ja-JP" sz="2400" dirty="0"/>
          </a:p>
          <a:p>
            <a:pPr>
              <a:spcBef>
                <a:spcPts val="1600"/>
              </a:spcBef>
            </a:pPr>
            <a:endParaRPr lang="en-US" altLang="ja-JP" sz="2400" dirty="0"/>
          </a:p>
          <a:p>
            <a:pPr>
              <a:spcBef>
                <a:spcPts val="1600"/>
              </a:spcBef>
            </a:pPr>
            <a:r>
              <a:rPr lang="en-US" altLang="ja-JP" sz="2400" dirty="0" err="1"/>
              <a:t>XGBoost</a:t>
            </a:r>
            <a:endParaRPr lang="en-US" altLang="ja-JP" sz="2400" dirty="0"/>
          </a:p>
          <a:p>
            <a:pPr>
              <a:spcBef>
                <a:spcPts val="1600"/>
              </a:spcBef>
            </a:pPr>
            <a:r>
              <a:rPr lang="en-US" altLang="ja-JP" sz="2400" dirty="0">
                <a:hlinkClick r:id="rId9"/>
              </a:rPr>
              <a:t>https://h2o.ai/blog/xgboost-in-h2o-machine-learning-platform/</a:t>
            </a:r>
            <a:endParaRPr lang="en-US" altLang="ja-JP" sz="2400" dirty="0"/>
          </a:p>
          <a:p>
            <a:pPr>
              <a:spcBef>
                <a:spcPts val="1600"/>
              </a:spcBef>
            </a:pPr>
            <a:endParaRPr lang="en-US" altLang="ja-JP" sz="2400" dirty="0"/>
          </a:p>
          <a:p>
            <a:pPr>
              <a:spcBef>
                <a:spcPts val="1600"/>
              </a:spcBef>
            </a:pPr>
            <a:r>
              <a:rPr lang="en-US" altLang="ja-JP" sz="2400" dirty="0"/>
              <a:t>MOJO</a:t>
            </a:r>
          </a:p>
          <a:p>
            <a:pPr>
              <a:spcBef>
                <a:spcPts val="1600"/>
              </a:spcBef>
            </a:pPr>
            <a:r>
              <a:rPr lang="en-US" altLang="ja-JP" sz="2400" dirty="0">
                <a:hlinkClick r:id="rId10"/>
              </a:rPr>
              <a:t>https://h2o.ai/blog/importing-inspecting-and-scoring-with-mojo-models-inside-h2o/</a:t>
            </a:r>
            <a:endParaRPr lang="en-US" altLang="ja-JP" sz="2400" dirty="0"/>
          </a:p>
          <a:p>
            <a:pPr>
              <a:spcBef>
                <a:spcPts val="1600"/>
              </a:spcBef>
            </a:pPr>
            <a:endParaRPr lang="en-US" altLang="ja-JP" sz="2400" dirty="0"/>
          </a:p>
          <a:p>
            <a:pPr>
              <a:spcBef>
                <a:spcPts val="1600"/>
              </a:spcBef>
            </a:pPr>
            <a:r>
              <a:rPr lang="en-US" altLang="ja-JP" sz="2400" dirty="0" err="1"/>
              <a:t>AutoML</a:t>
            </a:r>
            <a:endParaRPr lang="en-US" altLang="ja-JP" sz="2400" dirty="0"/>
          </a:p>
          <a:p>
            <a:pPr>
              <a:spcBef>
                <a:spcPts val="1600"/>
              </a:spcBef>
            </a:pPr>
            <a:r>
              <a:rPr lang="en-US" altLang="ja-JP" sz="2400" dirty="0">
                <a:hlinkClick r:id="rId11"/>
              </a:rPr>
              <a:t>https://h2o.ai/blog/a-deep-dive-into-h2os-automl/</a:t>
            </a:r>
            <a:endParaRPr lang="en-US" altLang="ja-JP" sz="2400" dirty="0"/>
          </a:p>
          <a:p>
            <a:pPr>
              <a:spcBef>
                <a:spcPts val="1600"/>
              </a:spcBef>
            </a:pPr>
            <a:endParaRPr lang="en-US" altLang="ja-JP" sz="2400" dirty="0"/>
          </a:p>
          <a:p>
            <a:pPr>
              <a:spcBef>
                <a:spcPts val="1600"/>
              </a:spcBef>
            </a:pPr>
            <a:r>
              <a:rPr lang="en-US" altLang="ja-JP" sz="2400" dirty="0"/>
              <a:t>Sparkling</a:t>
            </a:r>
          </a:p>
          <a:p>
            <a:pPr>
              <a:spcBef>
                <a:spcPts val="1600"/>
              </a:spcBef>
            </a:pPr>
            <a:r>
              <a:rPr lang="en-US" altLang="ja-JP" sz="2400" dirty="0">
                <a:hlinkClick r:id="rId12"/>
              </a:rPr>
              <a:t>https://h2o.ai/blog/sparkling-water-3-30-0-3-is-out/</a:t>
            </a:r>
            <a:endParaRPr lang="en-US" altLang="ja-JP" sz="2400" dirty="0"/>
          </a:p>
          <a:p>
            <a:pPr>
              <a:spcBef>
                <a:spcPts val="1600"/>
              </a:spcBef>
            </a:pP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0218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H2O-3 </a:t>
            </a:r>
            <a:r>
              <a:rPr lang="en-US" altLang="ja-JP" sz="5400" b="1" dirty="0" err="1">
                <a:latin typeface="+mj-lt"/>
              </a:rPr>
              <a:t>AutoML</a:t>
            </a:r>
            <a:r>
              <a:rPr lang="en-US" altLang="ja-JP" sz="5400" b="1" dirty="0">
                <a:latin typeface="+mj-lt"/>
              </a:rPr>
              <a:t>: Automated Machine Learning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D4226-075F-0E4A-8408-311088AB29DD}"/>
              </a:ext>
            </a:extLst>
          </p:cNvPr>
          <p:cNvSpPr txBox="1"/>
          <p:nvPr/>
        </p:nvSpPr>
        <p:spPr>
          <a:xfrm>
            <a:off x="1488688" y="2305249"/>
            <a:ext cx="20479214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3200"/>
              <a:t>教師あり学習の</a:t>
            </a:r>
            <a:r>
              <a:rPr lang="en-US" altLang="ja-JP" sz="3200" dirty="0" err="1"/>
              <a:t>AutoML</a:t>
            </a:r>
            <a:endParaRPr lang="en-US" altLang="ja-JP" sz="3200" dirty="0"/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3200"/>
              <a:t>アルゴリズムと（予め決められた設定の中から）ハイパーパラメータの選択を、ユーザーが指定する時間やモデル数の制約のもと自動実施</a:t>
            </a:r>
            <a:endParaRPr lang="en-US" altLang="ja-JP" sz="3200" dirty="0"/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3200"/>
              <a:t>アンサンブル（スタッキング）の実施</a:t>
            </a:r>
            <a:endParaRPr lang="en-US" altLang="ja-JP" sz="3200" dirty="0"/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3200"/>
              <a:t>分類問題における不均衡データの問題への対応</a:t>
            </a:r>
            <a:endParaRPr lang="en-US" altLang="ja-JP" sz="3200" dirty="0"/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3200"/>
              <a:t>特徴量エンジニアリング（</a:t>
            </a:r>
            <a:r>
              <a:rPr lang="en-US" altLang="ja-JP" sz="3200" dirty="0"/>
              <a:t>Target Encoding</a:t>
            </a:r>
            <a:r>
              <a:rPr lang="ja-JP" altLang="en-US" sz="3200"/>
              <a:t>）の実施</a:t>
            </a:r>
            <a:endParaRPr lang="en-US" altLang="ja-JP" sz="3200" dirty="0"/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3200" dirty="0"/>
              <a:t>Leaderboard</a:t>
            </a:r>
            <a:r>
              <a:rPr lang="ja-JP" altLang="en-US" sz="3200"/>
              <a:t>で全ての作成したモデルの精度を確認</a:t>
            </a:r>
            <a:endParaRPr lang="en-US" altLang="ja-JP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C6EC8A2-96D4-81EA-ADD3-7AAE5D592EAD}"/>
              </a:ext>
            </a:extLst>
          </p:cNvPr>
          <p:cNvSpPr txBox="1"/>
          <p:nvPr/>
        </p:nvSpPr>
        <p:spPr>
          <a:xfrm>
            <a:off x="743229" y="13049254"/>
            <a:ext cx="12199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Document: </a:t>
            </a:r>
            <a:r>
              <a:rPr lang="en-US" altLang="ja-JP" sz="2000" dirty="0">
                <a:hlinkClick r:id="rId3"/>
              </a:rPr>
              <a:t>https://docs.h2o.ai/h2o/latest-stable/h2o-docs/automl.html</a:t>
            </a:r>
            <a:endParaRPr lang="en-US" altLang="ja-JP" sz="2000" dirty="0"/>
          </a:p>
        </p:txBody>
      </p:sp>
      <p:pic>
        <p:nvPicPr>
          <p:cNvPr id="6" name="Picture 4" descr="H2O AutoML">
            <a:extLst>
              <a:ext uri="{FF2B5EF4-FFF2-40B4-BE49-F238E27FC236}">
                <a16:creationId xmlns:a16="http://schemas.microsoft.com/office/drawing/2014/main" id="{96A9C936-6DC4-6FDF-E8B2-C3CC104FE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9302" y="466691"/>
            <a:ext cx="1401840" cy="151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8F6CF0C3-2ED5-196A-7DBF-FC033F780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692" y="7265822"/>
            <a:ext cx="12879656" cy="518862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499360B-58B0-D7A7-83F9-9C213F3290FD}"/>
              </a:ext>
            </a:extLst>
          </p:cNvPr>
          <p:cNvSpPr txBox="1"/>
          <p:nvPr/>
        </p:nvSpPr>
        <p:spPr>
          <a:xfrm>
            <a:off x="3682692" y="6824211"/>
            <a:ext cx="12879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800" u="sng" dirty="0"/>
              <a:t>Leaderboard</a:t>
            </a:r>
            <a:endParaRPr lang="ja-JP" altLang="en-US" sz="1800" u="sng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F8C8B54-D803-E581-A4DB-D14EDDBD894B}"/>
              </a:ext>
            </a:extLst>
          </p:cNvPr>
          <p:cNvSpPr txBox="1"/>
          <p:nvPr/>
        </p:nvSpPr>
        <p:spPr>
          <a:xfrm>
            <a:off x="16857116" y="7713825"/>
            <a:ext cx="43525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1800" dirty="0" err="1"/>
              <a:t>AutoML</a:t>
            </a:r>
            <a:r>
              <a:rPr lang="ja-JP" altLang="en-US" sz="1800"/>
              <a:t>の実行結果が、予測精度の高いモデルの順で表示される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7832387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Benchmark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59E0C5B-1BDE-C348-890D-C3853A7926EB}"/>
              </a:ext>
            </a:extLst>
          </p:cNvPr>
          <p:cNvSpPr/>
          <p:nvPr/>
        </p:nvSpPr>
        <p:spPr>
          <a:xfrm>
            <a:off x="1088282" y="2366014"/>
            <a:ext cx="20899848" cy="275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endParaRPr lang="en-US" altLang="ja-JP" sz="2400" dirty="0">
              <a:hlinkClick r:id="rId2"/>
            </a:endParaRPr>
          </a:p>
          <a:p>
            <a:pPr>
              <a:spcBef>
                <a:spcPts val="1600"/>
              </a:spcBef>
            </a:pPr>
            <a:r>
              <a:rPr lang="en-US" altLang="ja-JP" sz="2400" dirty="0">
                <a:hlinkClick r:id="rId2"/>
              </a:rPr>
              <a:t>https://github.com/szilard/benchm-ml</a:t>
            </a:r>
            <a:endParaRPr lang="en-US" altLang="ja-JP" sz="2400" dirty="0"/>
          </a:p>
          <a:p>
            <a:pPr>
              <a:spcBef>
                <a:spcPts val="1600"/>
              </a:spcBef>
            </a:pPr>
            <a:endParaRPr lang="en-US" altLang="ja-JP" sz="2400" dirty="0"/>
          </a:p>
          <a:p>
            <a:pPr>
              <a:spcBef>
                <a:spcPts val="1600"/>
              </a:spcBef>
            </a:pPr>
            <a:endParaRPr lang="en-US" altLang="ja-JP" sz="2400" dirty="0"/>
          </a:p>
          <a:p>
            <a:pPr>
              <a:spcBef>
                <a:spcPts val="1600"/>
              </a:spcBef>
            </a:pP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760739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Driverless AI </a:t>
            </a:r>
            <a:r>
              <a:rPr lang="ja-JP" altLang="en-US" sz="5400" b="1">
                <a:latin typeface="+mj-lt"/>
              </a:rPr>
              <a:t>と</a:t>
            </a:r>
            <a:r>
              <a:rPr lang="en-US" altLang="ja-JP" sz="5400" b="1" dirty="0">
                <a:latin typeface="+mj-lt"/>
              </a:rPr>
              <a:t> H2O-3</a:t>
            </a:r>
          </a:p>
        </p:txBody>
      </p:sp>
      <p:pic>
        <p:nvPicPr>
          <p:cNvPr id="23" name="Google Shape;195;p8" descr="Google Shape;379;p48">
            <a:extLst>
              <a:ext uri="{FF2B5EF4-FFF2-40B4-BE49-F238E27FC236}">
                <a16:creationId xmlns:a16="http://schemas.microsoft.com/office/drawing/2014/main" id="{5794BCDF-AC02-7D44-A494-375A62E5E6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0075" y="2122248"/>
            <a:ext cx="4465777" cy="1239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utoML: Automatic Machine Learning — H2O 3.36.0.4 documentation">
            <a:extLst>
              <a:ext uri="{FF2B5EF4-FFF2-40B4-BE49-F238E27FC236}">
                <a16:creationId xmlns:a16="http://schemas.microsoft.com/office/drawing/2014/main" id="{8E16B9AC-C263-1E4A-850C-FD4D05746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1368" y="5094915"/>
            <a:ext cx="1827518" cy="197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utoml_002">
            <a:extLst>
              <a:ext uri="{FF2B5EF4-FFF2-40B4-BE49-F238E27FC236}">
                <a16:creationId xmlns:a16="http://schemas.microsoft.com/office/drawing/2014/main" id="{C8417A90-7A45-F546-9512-37E57338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350" y="2602168"/>
            <a:ext cx="6503707" cy="532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2O Driverless AI - 概要 - 日本 | IBM">
            <a:extLst>
              <a:ext uri="{FF2B5EF4-FFF2-40B4-BE49-F238E27FC236}">
                <a16:creationId xmlns:a16="http://schemas.microsoft.com/office/drawing/2014/main" id="{E21D0AFB-8F4C-C248-9F11-0A4CDAF06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275" y="3446094"/>
            <a:ext cx="7961376" cy="447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C59338-60E2-7F6C-59C3-F5740A712197}"/>
              </a:ext>
            </a:extLst>
          </p:cNvPr>
          <p:cNvSpPr txBox="1"/>
          <p:nvPr/>
        </p:nvSpPr>
        <p:spPr>
          <a:xfrm>
            <a:off x="1532275" y="8513149"/>
            <a:ext cx="9854182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最高水準の</a:t>
            </a:r>
            <a:r>
              <a:rPr lang="en-US" altLang="ja-JP" sz="2000" dirty="0" err="1"/>
              <a:t>AutoML</a:t>
            </a:r>
            <a:endParaRPr lang="en-US" altLang="ja-JP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モデル作成の大部分（アルゴリズムの選択、特徴量エンジニアリング、ハイパーパラメータチューニング、精度評価）を自動化</a:t>
            </a:r>
            <a:endParaRPr lang="en-US" altLang="ja-JP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特徴量エンジニアリングのバリエーション</a:t>
            </a:r>
            <a:endParaRPr lang="en-US" altLang="ja-JP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時系列、画像、テキストデータへの対応</a:t>
            </a:r>
            <a:endParaRPr lang="en-US" altLang="ja-JP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機械学習の解釈可能性（</a:t>
            </a:r>
            <a:r>
              <a:rPr lang="en-US" altLang="ja-JP" sz="2000" dirty="0"/>
              <a:t>Machine Learning Interpretability (MLI)</a:t>
            </a:r>
            <a:r>
              <a:rPr lang="ja-JP" altLang="en-US" sz="2000"/>
              <a:t>）</a:t>
            </a:r>
            <a:endParaRPr lang="en-US" altLang="ja-JP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/>
              <a:t>GUI</a:t>
            </a:r>
            <a:r>
              <a:rPr lang="ja-JP" altLang="en-US" sz="2000"/>
              <a:t>操作</a:t>
            </a:r>
            <a:endParaRPr lang="en-US" altLang="ja-JP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/>
              <a:t>Python/R API</a:t>
            </a:r>
            <a:r>
              <a:rPr lang="ja-JP" altLang="en-US" sz="2000"/>
              <a:t>の提供</a:t>
            </a:r>
            <a:endParaRPr lang="en-US" altLang="ja-JP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4600F37-19DF-8E44-0A5F-D49447793F60}"/>
              </a:ext>
            </a:extLst>
          </p:cNvPr>
          <p:cNvSpPr txBox="1"/>
          <p:nvPr/>
        </p:nvSpPr>
        <p:spPr>
          <a:xfrm>
            <a:off x="12591368" y="8513149"/>
            <a:ext cx="10126325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オープンソース</a:t>
            </a:r>
            <a:endParaRPr lang="en-US" altLang="ja-JP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 err="1"/>
              <a:t>AutoML</a:t>
            </a:r>
            <a:r>
              <a:rPr lang="ja-JP" altLang="en-US" sz="2000"/>
              <a:t>含む機械学習フレームワーク</a:t>
            </a:r>
            <a:endParaRPr lang="en-US" altLang="ja-JP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/>
              <a:t>Python/R API</a:t>
            </a:r>
            <a:r>
              <a:rPr lang="ja-JP" altLang="en-US" sz="2000"/>
              <a:t>によるフルコントロール</a:t>
            </a:r>
            <a:endParaRPr lang="en-US" altLang="ja-JP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dirty="0"/>
              <a:t>GUI</a:t>
            </a:r>
            <a:r>
              <a:rPr lang="ja-JP" altLang="en-US" sz="2000"/>
              <a:t>（</a:t>
            </a:r>
            <a:r>
              <a:rPr lang="en-US" altLang="ja-JP" sz="2000" dirty="0"/>
              <a:t>Flow</a:t>
            </a:r>
            <a:r>
              <a:rPr lang="ja-JP" altLang="en-US" sz="2000"/>
              <a:t>）の提供</a:t>
            </a:r>
            <a:endParaRPr lang="en-US" altLang="ja-JP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分散処理による大容量データへの対応（</a:t>
            </a:r>
            <a:r>
              <a:rPr lang="en-US" altLang="ja-JP" sz="2000" dirty="0"/>
              <a:t>Hadoop</a:t>
            </a:r>
            <a:r>
              <a:rPr lang="ja-JP" altLang="en-US" sz="2000"/>
              <a:t>、</a:t>
            </a:r>
            <a:r>
              <a:rPr lang="en-US" altLang="ja-JP" sz="2000" dirty="0"/>
              <a:t>Spark</a:t>
            </a:r>
            <a:r>
              <a:rPr lang="ja-JP" altLang="en-US" sz="2000"/>
              <a:t>）</a:t>
            </a:r>
            <a:endParaRPr lang="en-US" altLang="ja-JP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さまざまなアルゴリズム（教師あり</a:t>
            </a:r>
            <a:r>
              <a:rPr lang="en-US" altLang="ja-JP" sz="2000" dirty="0"/>
              <a:t>/</a:t>
            </a:r>
            <a:r>
              <a:rPr lang="ja-JP" altLang="en-US" sz="2000"/>
              <a:t>なし、その他補助的な機能）の実装</a:t>
            </a:r>
            <a:endParaRPr lang="en-US" altLang="ja-JP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000"/>
              <a:t>データ加工機能</a:t>
            </a:r>
            <a:endParaRPr lang="en-US" altLang="ja-JP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ja-JP" sz="2000" dirty="0"/>
          </a:p>
        </p:txBody>
      </p:sp>
      <p:pic>
        <p:nvPicPr>
          <p:cNvPr id="13" name="Picture 2" descr="「h2o ai logo」の画像検索結果">
            <a:extLst>
              <a:ext uri="{FF2B5EF4-FFF2-40B4-BE49-F238E27FC236}">
                <a16:creationId xmlns:a16="http://schemas.microsoft.com/office/drawing/2014/main" id="{39EAEC98-069F-CF1D-A0A5-7672BB58F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1368" y="2877960"/>
            <a:ext cx="1827518" cy="182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940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latin typeface="+mj-lt"/>
              </a:rPr>
              <a:t>Sparkling Water</a:t>
            </a:r>
          </a:p>
        </p:txBody>
      </p:sp>
      <p:pic>
        <p:nvPicPr>
          <p:cNvPr id="5122" name="Picture 2" descr="Sparkling Water — H2O Documentation 2.8.4.4 documentation">
            <a:extLst>
              <a:ext uri="{FF2B5EF4-FFF2-40B4-BE49-F238E27FC236}">
                <a16:creationId xmlns:a16="http://schemas.microsoft.com/office/drawing/2014/main" id="{C0ED96CA-3842-7D80-1109-8B2D4DFDB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93" y="406569"/>
            <a:ext cx="2290191" cy="185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F9D8778-1D28-F25F-0D2A-265DC8838846}"/>
              </a:ext>
            </a:extLst>
          </p:cNvPr>
          <p:cNvSpPr txBox="1"/>
          <p:nvPr/>
        </p:nvSpPr>
        <p:spPr>
          <a:xfrm>
            <a:off x="1591921" y="2083124"/>
            <a:ext cx="21544156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/>
              <a:t>Spark</a:t>
            </a:r>
            <a:r>
              <a:rPr lang="ja-JP" altLang="en-US" sz="3600"/>
              <a:t>クラスター上で</a:t>
            </a:r>
            <a:r>
              <a:rPr lang="en-US" altLang="ja-JP" sz="3600" dirty="0"/>
              <a:t>H2O-3</a:t>
            </a:r>
            <a:r>
              <a:rPr lang="ja-JP" altLang="en-US" sz="3600"/>
              <a:t>を実行</a:t>
            </a:r>
            <a:endParaRPr lang="en-US" altLang="ja-JP" sz="3600" dirty="0"/>
          </a:p>
          <a:p>
            <a:pPr>
              <a:spcBef>
                <a:spcPts val="600"/>
              </a:spcBef>
            </a:pPr>
            <a:endParaRPr lang="en-US" altLang="ja-JP" sz="36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C0C0879-9F52-C036-AE81-C0F0CB8D2DE0}"/>
              </a:ext>
            </a:extLst>
          </p:cNvPr>
          <p:cNvSpPr txBox="1"/>
          <p:nvPr/>
        </p:nvSpPr>
        <p:spPr>
          <a:xfrm>
            <a:off x="743229" y="13049254"/>
            <a:ext cx="12199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Document: </a:t>
            </a:r>
            <a:r>
              <a:rPr lang="en-US" altLang="ja-JP" sz="2000" dirty="0">
                <a:hlinkClick r:id="rId4"/>
              </a:rPr>
              <a:t>https://docs.h2o.ai/sw/index.html</a:t>
            </a:r>
            <a:endParaRPr lang="en-US" altLang="ja-JP" sz="2000" dirty="0"/>
          </a:p>
        </p:txBody>
      </p:sp>
      <p:pic>
        <p:nvPicPr>
          <p:cNvPr id="2050" name="Picture 2" descr="Internal Sparkling Water Cluster Topology">
            <a:extLst>
              <a:ext uri="{FF2B5EF4-FFF2-40B4-BE49-F238E27FC236}">
                <a16:creationId xmlns:a16="http://schemas.microsoft.com/office/drawing/2014/main" id="{97EC176E-ECD5-22EC-6A28-C6813C829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456" y="3798107"/>
            <a:ext cx="122936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C1E1D2-D359-E60C-43E8-02F1900A52A6}"/>
              </a:ext>
            </a:extLst>
          </p:cNvPr>
          <p:cNvSpPr txBox="1"/>
          <p:nvPr/>
        </p:nvSpPr>
        <p:spPr>
          <a:xfrm>
            <a:off x="15523535" y="5250170"/>
            <a:ext cx="6847607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ü"/>
            </a:pPr>
            <a:r>
              <a:rPr lang="en-US" altLang="ja-JP" sz="2800" dirty="0"/>
              <a:t>Flow</a:t>
            </a:r>
            <a:r>
              <a:rPr lang="ja-JP" altLang="en-US" sz="2800"/>
              <a:t>による操作</a:t>
            </a:r>
            <a:endParaRPr lang="en-US" altLang="ja-JP" sz="2800" dirty="0"/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ü"/>
            </a:pPr>
            <a:r>
              <a:rPr lang="en-US" altLang="ja-JP" sz="2800" dirty="0"/>
              <a:t>H2O-3</a:t>
            </a:r>
            <a:r>
              <a:rPr lang="ja-JP" altLang="en-US" sz="2800"/>
              <a:t>と同じプログラム（</a:t>
            </a:r>
            <a:r>
              <a:rPr lang="en-US" altLang="ja-JP" sz="2800" dirty="0"/>
              <a:t>Python, R</a:t>
            </a:r>
            <a:r>
              <a:rPr lang="ja-JP" altLang="en-US" sz="2800"/>
              <a:t>）での動作</a:t>
            </a:r>
            <a:endParaRPr lang="en-US" altLang="ja-JP" sz="2800" dirty="0"/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ü"/>
            </a:pPr>
            <a:r>
              <a:rPr lang="en-US" altLang="ja-JP" sz="2800" dirty="0"/>
              <a:t>Spark </a:t>
            </a:r>
            <a:r>
              <a:rPr lang="en-US" altLang="ja-JP" sz="2800" dirty="0" err="1"/>
              <a:t>DataFrame</a:t>
            </a:r>
            <a:r>
              <a:rPr lang="ja-JP" altLang="en-US" sz="2800"/>
              <a:t>、</a:t>
            </a:r>
            <a:r>
              <a:rPr lang="en-US" altLang="ja-JP" sz="2800" dirty="0"/>
              <a:t>H2O Frame</a:t>
            </a:r>
            <a:r>
              <a:rPr lang="ja-JP" altLang="en-US" sz="2800"/>
              <a:t>の変換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630044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BBADF4-1C4B-7248-84E4-03CE19DA7E92}"/>
              </a:ext>
            </a:extLst>
          </p:cNvPr>
          <p:cNvSpPr/>
          <p:nvPr/>
        </p:nvSpPr>
        <p:spPr>
          <a:xfrm>
            <a:off x="576470" y="466691"/>
            <a:ext cx="21794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5400" b="1" dirty="0">
                <a:solidFill>
                  <a:srgbClr val="FF0000"/>
                </a:solidFill>
                <a:latin typeface="+mj-lt"/>
              </a:rPr>
              <a:t>Spark Install Memo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F9D8778-1D28-F25F-0D2A-265DC8838846}"/>
              </a:ext>
            </a:extLst>
          </p:cNvPr>
          <p:cNvSpPr txBox="1"/>
          <p:nvPr/>
        </p:nvSpPr>
        <p:spPr>
          <a:xfrm>
            <a:off x="1591921" y="2083124"/>
            <a:ext cx="21544156" cy="10125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400" dirty="0"/>
              <a:t>Spark</a:t>
            </a:r>
            <a:r>
              <a:rPr lang="ja-JP" altLang="en-US" sz="2400"/>
              <a:t>のインストール方法</a:t>
            </a:r>
          </a:p>
          <a:p>
            <a:pPr>
              <a:spcBef>
                <a:spcPts val="600"/>
              </a:spcBef>
            </a:pPr>
            <a:r>
              <a:rPr lang="en-US" altLang="ja-JP" sz="2400" dirty="0">
                <a:hlinkClick r:id="rId3"/>
              </a:rPr>
              <a:t>https://tutorialcrawler.com/ubuntu-debian/ubuntu-20-04%E3%81%ABapache-spark%E3%82%92%E3%82%A4%E3%83%B3%E3%82%B9%E3%83%88%E3%83%BC%E3%83%AB%E3%81%99%E3%82%8B%E6%96%B9%E6%B3%95/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en-US" altLang="ja-JP" sz="2400" dirty="0"/>
              <a:t>Sparkling DL</a:t>
            </a:r>
          </a:p>
          <a:p>
            <a:pPr>
              <a:spcBef>
                <a:spcPts val="600"/>
              </a:spcBef>
            </a:pPr>
            <a:r>
              <a:rPr lang="en-US" altLang="ja-JP" sz="2400" dirty="0">
                <a:hlinkClick r:id="rId4"/>
              </a:rPr>
              <a:t>https://s3.amazonaws.com/h2o-release/sparkling-water/spark-3.2/3.36.1.4-1-3.2/index.html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ja-JP" altLang="en-US" sz="2400"/>
              <a:t>ここに必要な</a:t>
            </a:r>
            <a:r>
              <a:rPr lang="en-US" altLang="ja-JP" sz="2400" dirty="0"/>
              <a:t>Spark </a:t>
            </a:r>
            <a:r>
              <a:rPr lang="en-US" altLang="ja-JP" sz="2400" dirty="0" err="1"/>
              <a:t>ver</a:t>
            </a:r>
            <a:r>
              <a:rPr lang="ja-JP" altLang="en-US" sz="2400"/>
              <a:t>が書いてある（</a:t>
            </a:r>
            <a:r>
              <a:rPr lang="en-US" altLang="ja-JP" sz="2400" dirty="0"/>
              <a:t>Spark</a:t>
            </a:r>
            <a:r>
              <a:rPr lang="ja-JP" altLang="en-US" sz="2400"/>
              <a:t>の</a:t>
            </a:r>
            <a:r>
              <a:rPr lang="en-US" altLang="ja-JP" sz="2400" dirty="0" err="1"/>
              <a:t>ver</a:t>
            </a:r>
            <a:r>
              <a:rPr lang="ja-JP" altLang="en-US" sz="2400"/>
              <a:t>は</a:t>
            </a:r>
            <a:r>
              <a:rPr lang="en-US" altLang="ja-JP" sz="2400" dirty="0"/>
              <a:t>3.2.*</a:t>
            </a:r>
            <a:r>
              <a:rPr lang="ja-JP" altLang="en-US" sz="2400"/>
              <a:t>）。その</a:t>
            </a:r>
            <a:r>
              <a:rPr lang="en-US" altLang="ja-JP" sz="2400" dirty="0" err="1"/>
              <a:t>ver</a:t>
            </a:r>
            <a:r>
              <a:rPr lang="ja-JP" altLang="en-US" sz="2400"/>
              <a:t>をまずインストール</a:t>
            </a:r>
          </a:p>
          <a:p>
            <a:pPr>
              <a:spcBef>
                <a:spcPts val="600"/>
              </a:spcBef>
            </a:pPr>
            <a:endParaRPr lang="ja-JP" altLang="en-US" sz="2400"/>
          </a:p>
          <a:p>
            <a:pPr>
              <a:spcBef>
                <a:spcPts val="600"/>
              </a:spcBef>
            </a:pPr>
            <a:r>
              <a:rPr lang="en-US" altLang="ja-JP" sz="2400" dirty="0"/>
              <a:t>Spark DL</a:t>
            </a:r>
          </a:p>
          <a:p>
            <a:pPr>
              <a:spcBef>
                <a:spcPts val="600"/>
              </a:spcBef>
            </a:pPr>
            <a:r>
              <a:rPr lang="en-US" altLang="ja-JP" sz="2400" dirty="0">
                <a:hlinkClick r:id="rId5"/>
              </a:rPr>
              <a:t>https://spark.apache.org/downloads.html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en-US" altLang="ja-JP" sz="2400" dirty="0" err="1"/>
              <a:t>Java,Scala</a:t>
            </a:r>
            <a:r>
              <a:rPr lang="en-US" altLang="ja-JP" sz="2400" dirty="0"/>
              <a:t> </a:t>
            </a:r>
            <a:r>
              <a:rPr lang="en-US" altLang="ja-JP" sz="2400" dirty="0" err="1"/>
              <a:t>ver</a:t>
            </a:r>
            <a:r>
              <a:rPr lang="ja-JP" altLang="en-US" sz="2400"/>
              <a:t>などの</a:t>
            </a:r>
            <a:r>
              <a:rPr lang="en-US" altLang="ja-JP" sz="2400" dirty="0"/>
              <a:t>requirement</a:t>
            </a:r>
          </a:p>
          <a:p>
            <a:pPr>
              <a:spcBef>
                <a:spcPts val="600"/>
              </a:spcBef>
            </a:pPr>
            <a:r>
              <a:rPr lang="en-US" altLang="ja-JP" sz="2400" dirty="0">
                <a:hlinkClick r:id="rId6"/>
              </a:rPr>
              <a:t>https://spark.apache.org/docs/latest/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en-US" altLang="ja-JP" sz="2400" dirty="0"/>
              <a:t>Sparkling</a:t>
            </a:r>
            <a:r>
              <a:rPr lang="ja-JP" altLang="en-US" sz="2400"/>
              <a:t>ドキュメント（</a:t>
            </a:r>
            <a:r>
              <a:rPr lang="en-US" altLang="ja-JP" sz="2400" dirty="0"/>
              <a:t>3.2</a:t>
            </a:r>
            <a:r>
              <a:rPr lang="ja-JP" altLang="en-US" sz="2400"/>
              <a:t>）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en-US" altLang="ja-JP" sz="2400" dirty="0">
                <a:hlinkClick r:id="rId7"/>
              </a:rPr>
              <a:t>https://docs.h2o.ai/sw/index.html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en-US" altLang="ja-JP" sz="2400" dirty="0">
                <a:hlinkClick r:id="rId8"/>
              </a:rPr>
              <a:t>https://docs.h2o.ai/sparkling-water/3.2/latest-stable/doc/index.html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en-US" altLang="ja-JP" sz="2400" dirty="0"/>
              <a:t>~~~~~~~~~~~~~~~~~~~~~~~~~~~~~~~~~~~~~~~~~~~~~~~~~~~~~~~~~~~~~~~~~~~~~~~~~~~~~~~~</a:t>
            </a:r>
          </a:p>
          <a:p>
            <a:pPr>
              <a:spcBef>
                <a:spcPts val="600"/>
              </a:spcBef>
            </a:pPr>
            <a:r>
              <a:rPr lang="en-US" altLang="ja-JP" sz="1800" dirty="0" err="1"/>
              <a:t>PySpark</a:t>
            </a:r>
            <a:r>
              <a:rPr lang="ja-JP" altLang="en-US" sz="1800"/>
              <a:t>ドキュメント</a:t>
            </a:r>
            <a:endParaRPr lang="en-US" altLang="ja-JP" sz="1800" dirty="0"/>
          </a:p>
          <a:p>
            <a:pPr>
              <a:spcBef>
                <a:spcPts val="600"/>
              </a:spcBef>
            </a:pPr>
            <a:r>
              <a:rPr lang="en-US" altLang="ja-JP" sz="1800" dirty="0">
                <a:hlinkClick r:id="rId9"/>
              </a:rPr>
              <a:t>https://spark.apache.org/docs/3.2.2/api/python/index.html</a:t>
            </a:r>
            <a:endParaRPr lang="en-US" altLang="ja-JP" sz="1800" dirty="0"/>
          </a:p>
          <a:p>
            <a:pPr>
              <a:spcBef>
                <a:spcPts val="600"/>
              </a:spcBef>
            </a:pP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1054468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B98967C-46FB-2D44-AEEF-DB10EFE7D561}"/>
              </a:ext>
            </a:extLst>
          </p:cNvPr>
          <p:cNvSpPr/>
          <p:nvPr/>
        </p:nvSpPr>
        <p:spPr>
          <a:xfrm>
            <a:off x="2226365" y="2415409"/>
            <a:ext cx="203833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ja-JP" sz="7200" b="1" dirty="0">
                <a:solidFill>
                  <a:schemeClr val="accent4"/>
                </a:solidFill>
                <a:latin typeface="+mj-lt"/>
              </a:rPr>
              <a:t>Flow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C78293-AED6-6346-B102-F312AA1CCEE0}"/>
              </a:ext>
            </a:extLst>
          </p:cNvPr>
          <p:cNvSpPr txBox="1"/>
          <p:nvPr/>
        </p:nvSpPr>
        <p:spPr>
          <a:xfrm>
            <a:off x="8784836" y="6562304"/>
            <a:ext cx="132041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altLang="ja-JP" sz="3600" dirty="0">
                <a:solidFill>
                  <a:schemeClr val="accent4"/>
                </a:solidFill>
              </a:rPr>
              <a:t>GUI</a:t>
            </a:r>
            <a:r>
              <a:rPr lang="ja-JP" altLang="en-US" sz="3600">
                <a:solidFill>
                  <a:schemeClr val="accent4"/>
                </a:solidFill>
              </a:rPr>
              <a:t>による</a:t>
            </a:r>
            <a:r>
              <a:rPr lang="en-US" altLang="ja-JP" sz="3600" dirty="0">
                <a:solidFill>
                  <a:schemeClr val="accent4"/>
                </a:solidFill>
              </a:rPr>
              <a:t>H2O-3</a:t>
            </a:r>
            <a:r>
              <a:rPr lang="ja-JP" altLang="en-US" sz="3600">
                <a:solidFill>
                  <a:schemeClr val="accent4"/>
                </a:solidFill>
              </a:rPr>
              <a:t>の操作</a:t>
            </a:r>
          </a:p>
        </p:txBody>
      </p:sp>
    </p:spTree>
    <p:extLst>
      <p:ext uri="{BB962C8B-B14F-4D97-AF65-F5344CB8AC3E}">
        <p14:creationId xmlns:p14="http://schemas.microsoft.com/office/powerpoint/2010/main" val="3547393080"/>
      </p:ext>
    </p:extLst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18757</TotalTime>
  <Words>3899</Words>
  <Application>Microsoft Macintosh PowerPoint</Application>
  <PresentationFormat>ユーザー設定</PresentationFormat>
  <Paragraphs>546</Paragraphs>
  <Slides>50</Slides>
  <Notes>9</Notes>
  <HiddenSlides>9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50</vt:i4>
      </vt:variant>
    </vt:vector>
  </HeadingPairs>
  <TitlesOfParts>
    <vt:vector size="57" baseType="lpstr">
      <vt:lpstr>Arial</vt:lpstr>
      <vt:lpstr>Cambria Math</vt:lpstr>
      <vt:lpstr>Helvetica Neue</vt:lpstr>
      <vt:lpstr>Hind</vt:lpstr>
      <vt:lpstr>Montserrat</vt:lpstr>
      <vt:lpstr>Wingdings</vt:lpstr>
      <vt:lpstr>21_BasicWhite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cp:lastModifiedBy>Yuki Shimada</cp:lastModifiedBy>
  <cp:revision>381</cp:revision>
  <dcterms:modified xsi:type="dcterms:W3CDTF">2022-08-25T01:41:13Z</dcterms:modified>
</cp:coreProperties>
</file>